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506" r:id="rId2"/>
    <p:sldId id="531" r:id="rId3"/>
    <p:sldId id="558" r:id="rId4"/>
    <p:sldId id="559" r:id="rId5"/>
    <p:sldId id="560" r:id="rId6"/>
    <p:sldId id="572" r:id="rId7"/>
    <p:sldId id="573" r:id="rId8"/>
    <p:sldId id="574" r:id="rId9"/>
    <p:sldId id="613" r:id="rId10"/>
    <p:sldId id="616" r:id="rId11"/>
    <p:sldId id="626" r:id="rId12"/>
    <p:sldId id="627" r:id="rId13"/>
    <p:sldId id="617" r:id="rId14"/>
    <p:sldId id="622" r:id="rId15"/>
    <p:sldId id="568" r:id="rId16"/>
    <p:sldId id="569" r:id="rId17"/>
    <p:sldId id="575" r:id="rId18"/>
    <p:sldId id="576" r:id="rId19"/>
    <p:sldId id="582" r:id="rId20"/>
    <p:sldId id="583" r:id="rId21"/>
    <p:sldId id="562" r:id="rId22"/>
    <p:sldId id="584" r:id="rId23"/>
    <p:sldId id="461" r:id="rId24"/>
    <p:sldId id="585" r:id="rId25"/>
    <p:sldId id="508" r:id="rId26"/>
    <p:sldId id="590" r:id="rId27"/>
    <p:sldId id="586" r:id="rId28"/>
    <p:sldId id="322" r:id="rId29"/>
    <p:sldId id="466" r:id="rId30"/>
    <p:sldId id="502" r:id="rId31"/>
    <p:sldId id="490" r:id="rId32"/>
    <p:sldId id="491" r:id="rId33"/>
    <p:sldId id="510" r:id="rId34"/>
    <p:sldId id="470" r:id="rId35"/>
    <p:sldId id="519" r:id="rId36"/>
    <p:sldId id="596" r:id="rId37"/>
    <p:sldId id="597" r:id="rId38"/>
    <p:sldId id="628" r:id="rId39"/>
    <p:sldId id="598" r:id="rId40"/>
    <p:sldId id="467" r:id="rId41"/>
    <p:sldId id="561" r:id="rId42"/>
    <p:sldId id="324" r:id="rId43"/>
    <p:sldId id="601" r:id="rId44"/>
    <p:sldId id="602" r:id="rId45"/>
    <p:sldId id="603" r:id="rId46"/>
    <p:sldId id="604" r:id="rId47"/>
    <p:sldId id="629" r:id="rId48"/>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85813" autoAdjust="0"/>
  </p:normalViewPr>
  <p:slideViewPr>
    <p:cSldViewPr snapToGrid="0">
      <p:cViewPr varScale="1">
        <p:scale>
          <a:sx n="80" d="100"/>
          <a:sy n="80" d="100"/>
        </p:scale>
        <p:origin x="378" y="78"/>
      </p:cViewPr>
      <p:guideLst/>
    </p:cSldViewPr>
  </p:slideViewPr>
  <p:notesTextViewPr>
    <p:cViewPr>
      <p:scale>
        <a:sx n="3" d="2"/>
        <a:sy n="3" d="2"/>
      </p:scale>
      <p:origin x="0" y="0"/>
    </p:cViewPr>
  </p:notesTextViewPr>
  <p:sorterViewPr>
    <p:cViewPr>
      <p:scale>
        <a:sx n="150" d="100"/>
        <a:sy n="150" d="100"/>
      </p:scale>
      <p:origin x="0" y="-14645"/>
    </p:cViewPr>
  </p:sorterViewPr>
  <p:notesViewPr>
    <p:cSldViewPr snapToGrid="0">
      <p:cViewPr varScale="1">
        <p:scale>
          <a:sx n="70" d="100"/>
          <a:sy n="70" d="100"/>
        </p:scale>
        <p:origin x="2995"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11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64D44051-66E2-4006-80A2-BD85057051F8}" type="datetimeFigureOut">
              <a:rPr lang="en-US" smtClean="0"/>
              <a:t>6/11/2018</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2207CE4-6ECC-4F8B-9D67-3C1718795CEC}" type="datetimeFigureOut">
              <a:rPr lang="en-US" smtClean="0"/>
              <a:t>6/11/2018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a:t>
            </a:fld>
            <a:endParaRPr lang="en-US"/>
          </a:p>
        </p:txBody>
      </p:sp>
    </p:spTree>
    <p:extLst>
      <p:ext uri="{BB962C8B-B14F-4D97-AF65-F5344CB8AC3E}">
        <p14:creationId xmlns:p14="http://schemas.microsoft.com/office/powerpoint/2010/main" val="766682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hlinkClick r:id="rId3"/>
              </a:rPr>
              <a:t>Log Analytics</a:t>
            </a:r>
            <a:r>
              <a:rPr lang="en-US" dirty="0"/>
              <a:t> provides monitoring services for OMS by collecting data from managed resources into a central repository. </a:t>
            </a:r>
          </a:p>
          <a:p>
            <a:endParaRPr lang="en-US" dirty="0"/>
          </a:p>
          <a:p>
            <a:r>
              <a:rPr lang="en-US" dirty="0"/>
              <a:t>This data could include events, performance data, or custom data provided through the API.</a:t>
            </a:r>
          </a:p>
          <a:p>
            <a:r>
              <a:rPr lang="en-US" dirty="0"/>
              <a:t>Once collected, the data is available for alerting, analysis, and export. </a:t>
            </a:r>
          </a:p>
          <a:p>
            <a:endParaRPr lang="en-US" dirty="0"/>
          </a:p>
          <a:p>
            <a:r>
              <a:rPr lang="en-US" dirty="0"/>
              <a:t>This method allows you to consolidate data from a variety of sources so you can combine data from your Azure services with your existing on-premises environment.</a:t>
            </a:r>
          </a:p>
          <a:p>
            <a:endParaRPr lang="en-US" dirty="0"/>
          </a:p>
          <a:p>
            <a:r>
              <a:rPr lang="en-US" dirty="0"/>
              <a:t>It also clearly separates the collection of the data from the action taken on that data so that all actions are available to all kinds of data</a:t>
            </a:r>
          </a:p>
          <a:p>
            <a:endParaRPr lang="en-US" dirty="0"/>
          </a:p>
          <a:p>
            <a:endParaRPr lang="en-US" dirty="0"/>
          </a:p>
          <a:p>
            <a:r>
              <a:rPr lang="en-US" dirty="0"/>
              <a:t> </a:t>
            </a:r>
            <a:r>
              <a:rPr lang="en-US" b="1" dirty="0"/>
              <a:t>Windows and Linux</a:t>
            </a:r>
          </a:p>
          <a:p>
            <a:r>
              <a:rPr lang="en-US" dirty="0"/>
              <a:t>You install the Microsoft Monitoring Agent on </a:t>
            </a:r>
            <a:r>
              <a:rPr lang="en-US" dirty="0">
                <a:hlinkClick r:id="rId4"/>
              </a:rPr>
              <a:t>Windows</a:t>
            </a:r>
            <a:r>
              <a:rPr lang="en-US" dirty="0"/>
              <a:t> and </a:t>
            </a:r>
            <a:r>
              <a:rPr lang="en-US" dirty="0">
                <a:hlinkClick r:id="rId5"/>
              </a:rPr>
              <a:t>Linux</a:t>
            </a:r>
            <a:r>
              <a:rPr lang="en-US" dirty="0"/>
              <a:t> computers or virtual machines that you want to collect data from.</a:t>
            </a:r>
          </a:p>
          <a:p>
            <a:endParaRPr lang="en-US" dirty="0"/>
          </a:p>
          <a:p>
            <a:pPr defTabSz="942289">
              <a:defRPr/>
            </a:pPr>
            <a:r>
              <a:rPr lang="en-US" b="1" dirty="0"/>
              <a:t>Azure services.</a:t>
            </a:r>
            <a:r>
              <a:rPr lang="en-US" dirty="0"/>
              <a:t> Log Analytics collects telemetry from </a:t>
            </a:r>
            <a:r>
              <a:rPr lang="en-US" dirty="0">
                <a:hlinkClick r:id="rId6"/>
              </a:rPr>
              <a:t>Azure Diagnostics and Azure Monitoring</a:t>
            </a:r>
            <a:r>
              <a:rPr lang="en-US" dirty="0"/>
              <a:t> into the repository so that you can monitor Azure resources.</a:t>
            </a:r>
          </a:p>
          <a:p>
            <a:r>
              <a:rPr lang="en-US" b="1" dirty="0"/>
              <a:t>Data Collector API.</a:t>
            </a:r>
            <a:r>
              <a:rPr lang="en-US" dirty="0"/>
              <a:t> Log Analytics has a </a:t>
            </a:r>
            <a:r>
              <a:rPr lang="en-US" dirty="0">
                <a:hlinkClick r:id="rId7"/>
              </a:rPr>
              <a:t>REST API for populating data from any client</a:t>
            </a:r>
            <a:r>
              <a:rPr lang="en-US" dirty="0"/>
              <a:t>. </a:t>
            </a:r>
          </a:p>
          <a:p>
            <a:endParaRPr lang="en-US" dirty="0"/>
          </a:p>
          <a:p>
            <a:r>
              <a:rPr lang="en-US" b="1" dirty="0"/>
              <a:t>Solution Packs</a:t>
            </a:r>
          </a:p>
          <a:p>
            <a:r>
              <a:rPr lang="en-US" dirty="0"/>
              <a:t>AD Replication Health Solution Packs, AD Replication Solution Pack, Over network health. Tons of 3</a:t>
            </a:r>
            <a:r>
              <a:rPr lang="en-US" baseline="30000" dirty="0"/>
              <a:t>rd</a:t>
            </a:r>
            <a:r>
              <a:rPr lang="en-US" dirty="0"/>
              <a:t> party tool</a:t>
            </a:r>
          </a:p>
          <a:p>
            <a:endParaRPr lang="en-US" dirty="0"/>
          </a:p>
          <a:p>
            <a:r>
              <a:rPr lang="en-US" b="1" dirty="0"/>
              <a:t>Views and dashboards </a:t>
            </a:r>
            <a:r>
              <a:rPr lang="mr-IN" b="1" dirty="0"/>
              <a:t>–</a:t>
            </a:r>
            <a:r>
              <a:rPr lang="en-US" b="1" dirty="0"/>
              <a:t> output</a:t>
            </a:r>
          </a:p>
          <a:p>
            <a:r>
              <a:rPr lang="en-US" b="1" dirty="0"/>
              <a:t>Power BI- you can export to Power BI</a:t>
            </a:r>
          </a:p>
          <a:p>
            <a:r>
              <a:rPr lang="en-US" b="1" dirty="0"/>
              <a:t>Log Search API. </a:t>
            </a:r>
            <a:r>
              <a:rPr lang="mr-IN" b="1" dirty="0"/>
              <a:t>–</a:t>
            </a:r>
            <a:r>
              <a:rPr lang="en-US" b="1" dirty="0"/>
              <a:t> to export to 3</a:t>
            </a:r>
            <a:r>
              <a:rPr lang="en-US" b="1" baseline="30000" dirty="0"/>
              <a:t>rd</a:t>
            </a:r>
            <a:r>
              <a:rPr lang="en-US" b="1" dirty="0"/>
              <a:t> part tool</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10</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-us/azure/log-analytics/log-analytics-azure-</a:t>
            </a:r>
            <a:r>
              <a:rPr lang="en-US" dirty="0" err="1"/>
              <a:t>sql</a:t>
            </a:r>
            <a:endParaRPr lang="en-US"/>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11</a:t>
            </a:fld>
            <a:endParaRPr lang="en-US"/>
          </a:p>
        </p:txBody>
      </p:sp>
    </p:spTree>
    <p:extLst>
      <p:ext uri="{BB962C8B-B14F-4D97-AF65-F5344CB8AC3E}">
        <p14:creationId xmlns:p14="http://schemas.microsoft.com/office/powerpoint/2010/main" val="862718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03325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Hybrid</a:t>
            </a:r>
          </a:p>
          <a:p>
            <a:r>
              <a:rPr lang="en-US" dirty="0"/>
              <a:t>Resources in your data center most likely cannot be accessed from a runbook running in the cloud. </a:t>
            </a:r>
          </a:p>
          <a:p>
            <a:r>
              <a:rPr lang="en-US" dirty="0"/>
              <a:t>You can install one or more </a:t>
            </a:r>
            <a:r>
              <a:rPr lang="en-US" dirty="0">
                <a:hlinkClick r:id="rId3"/>
              </a:rPr>
              <a:t>Hybrid Runbook Workers</a:t>
            </a:r>
            <a:r>
              <a:rPr lang="en-US" dirty="0"/>
              <a:t> (HRW) in your data center </a:t>
            </a:r>
          </a:p>
          <a:p>
            <a:endParaRPr lang="en-US" dirty="0"/>
          </a:p>
          <a:p>
            <a:r>
              <a:rPr lang="en-US" dirty="0"/>
              <a:t>When runbooks run in the cloud, they can access any resources accessible from the cloud. </a:t>
            </a:r>
          </a:p>
          <a:p>
            <a:r>
              <a:rPr lang="en-US" dirty="0"/>
              <a:t>This could </a:t>
            </a:r>
            <a:r>
              <a:rPr lang="en-US" b="1" dirty="0"/>
              <a:t>be resources in your Azure subscription, </a:t>
            </a:r>
            <a:r>
              <a:rPr lang="en-US" dirty="0"/>
              <a:t>in another cloud such </a:t>
            </a:r>
            <a:r>
              <a:rPr lang="en-US" b="1" dirty="0"/>
              <a:t>as Amazon Web Services (AWS</a:t>
            </a:r>
            <a:r>
              <a:rPr lang="en-US" dirty="0"/>
              <a:t>), or a service accessible through a REST API.</a:t>
            </a:r>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13</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Hybrid</a:t>
            </a:r>
          </a:p>
          <a:p>
            <a:r>
              <a:rPr lang="en-US" dirty="0"/>
              <a:t>Resources in your data center most likely cannot be accessed from a runbook running in the cloud. </a:t>
            </a:r>
          </a:p>
          <a:p>
            <a:r>
              <a:rPr lang="en-US" dirty="0"/>
              <a:t>You can install one or more </a:t>
            </a:r>
            <a:r>
              <a:rPr lang="en-US" dirty="0">
                <a:hlinkClick r:id="rId3"/>
              </a:rPr>
              <a:t>Hybrid Runbook Workers</a:t>
            </a:r>
            <a:r>
              <a:rPr lang="en-US" dirty="0"/>
              <a:t> (HRW) in your data center </a:t>
            </a:r>
          </a:p>
          <a:p>
            <a:endParaRPr lang="en-US" dirty="0"/>
          </a:p>
          <a:p>
            <a:r>
              <a:rPr lang="en-US" dirty="0"/>
              <a:t>When runbooks run in the cloud, they can access any resources accessible from the cloud. </a:t>
            </a:r>
          </a:p>
          <a:p>
            <a:r>
              <a:rPr lang="en-US" dirty="0"/>
              <a:t>This could </a:t>
            </a:r>
            <a:r>
              <a:rPr lang="en-US" b="1" dirty="0"/>
              <a:t>be resources in your Azure subscription, </a:t>
            </a:r>
            <a:r>
              <a:rPr lang="en-US" dirty="0"/>
              <a:t>in another cloud such </a:t>
            </a:r>
            <a:r>
              <a:rPr lang="en-US" b="1" dirty="0"/>
              <a:t>as Amazon Web Services (AWS</a:t>
            </a:r>
            <a:r>
              <a:rPr lang="en-US" dirty="0"/>
              <a:t>), or a service accessible through a REST API.</a:t>
            </a:r>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14</a:t>
            </a:fld>
            <a:endParaRPr lang="en-US"/>
          </a:p>
        </p:txBody>
      </p:sp>
    </p:spTree>
    <p:extLst>
      <p:ext uri="{BB962C8B-B14F-4D97-AF65-F5344CB8AC3E}">
        <p14:creationId xmlns:p14="http://schemas.microsoft.com/office/powerpoint/2010/main" val="1640726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Operations Manager, a component of Microsoft System Center 2016, is software that helps you monitor services, devices, and operations for many computers from a single console. </a:t>
            </a:r>
          </a:p>
          <a:p>
            <a:endParaRPr lang="en-US" dirty="0"/>
          </a:p>
          <a:p>
            <a:r>
              <a:rPr lang="en-US" dirty="0"/>
              <a:t>This topic explains basic concepts about Operations Manager for the administrator who manages the Operations Manager infrastructure and the operator who monitors and supports the IT services for your business.</a:t>
            </a:r>
          </a:p>
          <a:p>
            <a:endParaRPr lang="en-US" dirty="0"/>
          </a:p>
          <a:p>
            <a:r>
              <a:rPr lang="en-US" dirty="0"/>
              <a:t>https://</a:t>
            </a:r>
            <a:r>
              <a:rPr lang="en-US" dirty="0" err="1"/>
              <a:t>docs.microsoft.com</a:t>
            </a:r>
            <a:r>
              <a:rPr lang="en-US" dirty="0"/>
              <a:t>/</a:t>
            </a:r>
            <a:r>
              <a:rPr lang="en-US" dirty="0" err="1"/>
              <a:t>en</a:t>
            </a:r>
            <a:r>
              <a:rPr lang="en-US" dirty="0"/>
              <a:t>-us/system-center/</a:t>
            </a:r>
            <a:r>
              <a:rPr lang="en-US" dirty="0" err="1"/>
              <a:t>scom</a:t>
            </a:r>
            <a:r>
              <a:rPr lang="en-US" dirty="0"/>
              <a:t>/key-concepts</a:t>
            </a:r>
          </a:p>
        </p:txBody>
      </p:sp>
      <p:sp>
        <p:nvSpPr>
          <p:cNvPr id="4" name="Slide Number Placeholder 3"/>
          <p:cNvSpPr>
            <a:spLocks noGrp="1"/>
          </p:cNvSpPr>
          <p:nvPr>
            <p:ph type="sldNum" sz="quarter" idx="10"/>
          </p:nvPr>
        </p:nvSpPr>
        <p:spPr/>
        <p:txBody>
          <a:bodyPr/>
          <a:lstStyle/>
          <a:p>
            <a:fld id="{6B7D3B7E-72DE-8848-9B1F-1B342C0533AC}" type="slidenum">
              <a:rPr lang="en-US" smtClean="0"/>
              <a:t>15</a:t>
            </a:fld>
            <a:endParaRPr lang="en-US"/>
          </a:p>
        </p:txBody>
      </p:sp>
    </p:spTree>
    <p:extLst>
      <p:ext uri="{BB962C8B-B14F-4D97-AF65-F5344CB8AC3E}">
        <p14:creationId xmlns:p14="http://schemas.microsoft.com/office/powerpoint/2010/main" val="113278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hybrid solutions review:</a:t>
            </a:r>
            <a:r>
              <a:rPr lang="en-US" baseline="0" dirty="0"/>
              <a:t> https://</a:t>
            </a:r>
            <a:r>
              <a:rPr lang="en-US" baseline="0" dirty="0" err="1"/>
              <a:t>docs.microsoft.com</a:t>
            </a:r>
            <a:r>
              <a:rPr lang="en-US" baseline="0" dirty="0"/>
              <a:t>/</a:t>
            </a:r>
            <a:r>
              <a:rPr lang="en-US" baseline="0" dirty="0" err="1"/>
              <a:t>en</a:t>
            </a:r>
            <a:r>
              <a:rPr lang="en-US" baseline="0" dirty="0"/>
              <a:t>-us/system-center/</a:t>
            </a:r>
            <a:r>
              <a:rPr lang="en-US" baseline="0" dirty="0" err="1"/>
              <a:t>scom</a:t>
            </a:r>
            <a:r>
              <a:rPr lang="en-US" baseline="0" dirty="0"/>
              <a:t>/deploy-install-gateway-server</a:t>
            </a:r>
          </a:p>
          <a:p>
            <a:endParaRPr lang="en-US" baseline="0" dirty="0"/>
          </a:p>
          <a:p>
            <a:r>
              <a:rPr lang="en-US" dirty="0"/>
              <a:t>Gateway servers are used to enable agent-management of computers that are outside the Kerberos trust boundary of management groups, such as in a domain that is not trusted. </a:t>
            </a:r>
          </a:p>
          <a:p>
            <a:endParaRPr lang="en-US" dirty="0"/>
          </a:p>
          <a:p>
            <a:r>
              <a:rPr lang="en-US" dirty="0"/>
              <a:t>The gateway server acts as a concentration point for agent-to-management server communication. Agents in domains that are not trusted communicate with the gateway server and the gateway server communicates with one or more management servers. Because communication between the gateway server and the management servers occurs over only one port (TCP 5723), that port is the only one that has to be opened on any intervening firewalls to enable management of multiple agent-managed computers. Multiple gateway servers can be placed in a single domain so that the agents can failover from one to the other if they lose communication with one of the gateway servers. </a:t>
            </a:r>
          </a:p>
          <a:p>
            <a:endParaRPr lang="en-US" dirty="0"/>
          </a:p>
          <a:p>
            <a:r>
              <a:rPr lang="en-US" dirty="0"/>
              <a:t>Similarly, a single gateway server can be configured to failover between management servers so that no single point of failure exists in the communication chain.</a:t>
            </a:r>
          </a:p>
        </p:txBody>
      </p:sp>
      <p:sp>
        <p:nvSpPr>
          <p:cNvPr id="4" name="Slide Number Placeholder 3"/>
          <p:cNvSpPr>
            <a:spLocks noGrp="1"/>
          </p:cNvSpPr>
          <p:nvPr>
            <p:ph type="sldNum" sz="quarter" idx="10"/>
          </p:nvPr>
        </p:nvSpPr>
        <p:spPr/>
        <p:txBody>
          <a:bodyPr/>
          <a:lstStyle/>
          <a:p>
            <a:fld id="{6B7D3B7E-72DE-8848-9B1F-1B342C0533AC}" type="slidenum">
              <a:rPr lang="en-US" smtClean="0"/>
              <a:t>16</a:t>
            </a:fld>
            <a:endParaRPr lang="en-US"/>
          </a:p>
        </p:txBody>
      </p:sp>
    </p:spTree>
    <p:extLst>
      <p:ext uri="{BB962C8B-B14F-4D97-AF65-F5344CB8AC3E}">
        <p14:creationId xmlns:p14="http://schemas.microsoft.com/office/powerpoint/2010/main" val="47905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range of tools for monitoring Azure applications and services. Some of their features overlap. This is partly for historical reasons and partly due to the blurring between development and operation of an application.</a:t>
            </a:r>
          </a:p>
          <a:p>
            <a:r>
              <a:rPr lang="en-US" dirty="0"/>
              <a:t>Here are the principal tools:</a:t>
            </a:r>
          </a:p>
          <a:p>
            <a:endParaRPr lang="en-US" dirty="0"/>
          </a:p>
          <a:p>
            <a:r>
              <a:rPr lang="en-US" b="1" dirty="0"/>
              <a:t>Azure Monitor</a:t>
            </a:r>
            <a:r>
              <a:rPr lang="en-US" dirty="0"/>
              <a:t> is basic tool for monitoring services running on Azure. It gives you infrastructure-level data about the throughput of a service and the surrounding environment. If you are managing your apps all in Azure, deciding whether to scale up or down resources, then Azure Monitor gives you what you use to start.</a:t>
            </a:r>
          </a:p>
          <a:p>
            <a:endParaRPr lang="en-US" dirty="0"/>
          </a:p>
          <a:p>
            <a:r>
              <a:rPr lang="en-US" b="1" dirty="0"/>
              <a:t>Application Insights</a:t>
            </a:r>
            <a:r>
              <a:rPr lang="en-US" dirty="0"/>
              <a:t> can be used for development and as a production monitoring solution. It works by installing a package into your app, and so gives you a more internal view of what’s going on. Its data includes response times of dependencies, exception traces, debugging snapshots, execution profiles. It provides powerful smart tools for analyzing all this telemetry both to help you debug an app and to help you understand what users are doing with it. You can tell whether a spike in response times is due to something in an app, or some external resourcing issue. If you use Visual Studio and the app is at fault, you can be taken right to the problem line(s) of code so you can fix it.</a:t>
            </a:r>
          </a:p>
          <a:p>
            <a:endParaRPr lang="en-US" dirty="0"/>
          </a:p>
          <a:p>
            <a:r>
              <a:rPr lang="en-US" b="1" dirty="0"/>
              <a:t>Log Analytics</a:t>
            </a:r>
            <a:r>
              <a:rPr lang="en-US" dirty="0"/>
              <a:t> is for those who need to tune performance and plan maintenance on applications running in production. It is based in Azure. It collects and aggregates data from many sources, though with a delay of 10 to 15 minutes. It provides a holistic IT management solution for Azure, on-premises, and third-party cloud-based infrastructure (such as Amazon Web Services). It provides richer tools to analyze data across more sources, allows complex queries across all logs, and can proactively alert on specified conditions. You can even collect custom data into its central repository so can query and visualize it.</a:t>
            </a:r>
          </a:p>
          <a:p>
            <a:endParaRPr lang="en-US" dirty="0"/>
          </a:p>
          <a:p>
            <a:r>
              <a:rPr lang="en-US" b="1" dirty="0"/>
              <a:t>System Center Operations Manager (SCOM)</a:t>
            </a:r>
            <a:r>
              <a:rPr lang="en-US" dirty="0"/>
              <a:t> is for managing and monitoring large cloud installations. You might be already familiar with it as a management tool for on-premises Windows Sever and Hyper-V based-clouds, but it can also integrate with and manage Azure apps. Among other things, it can install Application Insights on existing live apps. If an app goes down, it tells you in seconds. Note that Log Analytics does not replace SCOM. It works well in conjunction with it.</a:t>
            </a:r>
          </a:p>
          <a:p>
            <a:endParaRPr lang="en-US" dirty="0"/>
          </a:p>
          <a:p>
            <a:r>
              <a:rPr lang="en-US" dirty="0"/>
              <a:t>https://</a:t>
            </a:r>
            <a:r>
              <a:rPr lang="en-US" dirty="0" err="1"/>
              <a:t>docs.microsoft.com</a:t>
            </a:r>
            <a:r>
              <a:rPr lang="en-US" dirty="0"/>
              <a:t>/</a:t>
            </a:r>
            <a:r>
              <a:rPr lang="en-US" dirty="0" err="1"/>
              <a:t>en</a:t>
            </a:r>
            <a:r>
              <a:rPr lang="en-US" dirty="0"/>
              <a:t>-us/azure/monitoring-and-diagnostics/monitoring-overview</a:t>
            </a:r>
          </a:p>
          <a:p>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17</a:t>
            </a:fld>
            <a:endParaRPr lang="en-US"/>
          </a:p>
        </p:txBody>
      </p:sp>
    </p:spTree>
    <p:extLst>
      <p:ext uri="{BB962C8B-B14F-4D97-AF65-F5344CB8AC3E}">
        <p14:creationId xmlns:p14="http://schemas.microsoft.com/office/powerpoint/2010/main" val="1711674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provides base level infrastructure metrics and logs for most services in Microsoft Azure. Azure services that do not yet put their data into Azure Monitor will in the future.+</a:t>
            </a:r>
          </a:p>
          <a:p>
            <a:endParaRPr lang="en-US" dirty="0"/>
          </a:p>
          <a:p>
            <a:r>
              <a:rPr lang="en-US" dirty="0"/>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dirty="0"/>
          </a:p>
          <a:p>
            <a:r>
              <a:rPr lang="en-US" dirty="0"/>
              <a:t>https://</a:t>
            </a:r>
            <a:r>
              <a:rPr lang="en-US" dirty="0" err="1"/>
              <a:t>docs.microsoft.com</a:t>
            </a:r>
            <a:r>
              <a:rPr lang="en-US" dirty="0"/>
              <a:t>/</a:t>
            </a:r>
            <a:r>
              <a:rPr lang="en-US" dirty="0" err="1"/>
              <a:t>en</a:t>
            </a:r>
            <a:r>
              <a:rPr lang="en-US" dirty="0"/>
              <a:t>-us/azure/monitoring-and-diagnostics/monitoring-overview-azure-monitor</a:t>
            </a:r>
          </a:p>
          <a:p>
            <a:endParaRPr lang="en-US" dirty="0"/>
          </a:p>
          <a:p>
            <a:r>
              <a:rPr lang="en-US" dirty="0"/>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18</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virtual machines (VMs) can be placed in to a logical grouping called an availability set. </a:t>
            </a:r>
          </a:p>
          <a:p>
            <a:endParaRPr lang="en-US" dirty="0"/>
          </a:p>
          <a:p>
            <a:r>
              <a:rPr lang="en-US" dirty="0"/>
              <a:t>When you create VMs within an availability set, the Azure platform distributes the placement of those VMs across the underlying infrastructure.</a:t>
            </a:r>
          </a:p>
          <a:p>
            <a:endParaRPr lang="en-US" dirty="0"/>
          </a:p>
          <a:p>
            <a:r>
              <a:rPr lang="en-US" dirty="0"/>
              <a:t> Should there be a planned maintenance event to the Azure platform or an underlying hardware / infrastructure fault, the use of availability sets ensures that at least one VM remains running.</a:t>
            </a:r>
          </a:p>
          <a:p>
            <a:endParaRPr lang="en-US" dirty="0"/>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19</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a:t>
            </a:fld>
            <a:endParaRPr lang="en-US"/>
          </a:p>
        </p:txBody>
      </p:sp>
    </p:spTree>
    <p:extLst>
      <p:ext uri="{BB962C8B-B14F-4D97-AF65-F5344CB8AC3E}">
        <p14:creationId xmlns:p14="http://schemas.microsoft.com/office/powerpoint/2010/main" val="1811576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virtual machine in your availability set is assigned an </a:t>
            </a:r>
            <a:r>
              <a:rPr lang="en-US" b="1" dirty="0"/>
              <a:t>update domain</a:t>
            </a:r>
            <a:r>
              <a:rPr lang="en-US" dirty="0"/>
              <a:t> and a </a:t>
            </a:r>
            <a:r>
              <a:rPr lang="en-US" b="1" dirty="0"/>
              <a:t>fault domain</a:t>
            </a:r>
            <a:r>
              <a:rPr lang="en-US" dirty="0"/>
              <a:t> by the underlying Azure platform. </a:t>
            </a:r>
          </a:p>
          <a:p>
            <a:r>
              <a:rPr lang="en-US" dirty="0"/>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dirty="0"/>
          </a:p>
          <a:p>
            <a:r>
              <a:rPr lang="en-US" dirty="0"/>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dirty="0"/>
          </a:p>
          <a:p>
            <a:r>
              <a:rPr lang="en-US" dirty="0"/>
              <a:t>The order of update domains being rebooted may not proceed sequentially during planned maintenance, but only one update domain is rebooted at a time.</a:t>
            </a:r>
          </a:p>
          <a:p>
            <a:endParaRPr lang="en-US" dirty="0"/>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20</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865271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22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9588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word by word.</a:t>
            </a:r>
          </a:p>
          <a:p>
            <a:r>
              <a:rPr lang="en-US" baseline="0" dirty="0"/>
              <a:t>It 80% of the exam</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4151930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RPO is the amount of data that can be lost (in time)—it is the amount of time between backup, replication, or synchronization. It answers the question, “What is an acceptable amount of data loss?” It is usually </a:t>
            </a:r>
            <a:r>
              <a:rPr lang="en-US" i="1" dirty="0"/>
              <a:t>much </a:t>
            </a:r>
            <a:r>
              <a:rPr lang="en-US" dirty="0"/>
              <a:t>smaller than RTO.</a:t>
            </a:r>
          </a:p>
          <a:p>
            <a:endParaRPr lang="en-US" dirty="0"/>
          </a:p>
          <a:p>
            <a:r>
              <a:rPr lang="en-US" dirty="0"/>
              <a:t>RTO is how long it takes to restore services after a disaster. It answers the question, “How long will it take to get service back up?”</a:t>
            </a: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24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757076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1714970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26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43103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27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8820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10" name="Footer Placeholder 9"/>
          <p:cNvSpPr>
            <a:spLocks noGrp="1"/>
          </p:cNvSpPr>
          <p:nvPr>
            <p:ph type="ftr" sz="quarter" idx="1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575718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2553503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dirty="0">
                <a:latin typeface="Segoe UI Light" pitchFamily="34" charset="0"/>
              </a:rPr>
              <a:t>1. </a:t>
            </a:r>
          </a:p>
          <a:p>
            <a:pPr rtl="0" eaLnBrk="1" fontAlgn="ctr" latinLnBrk="0" hangingPunct="1"/>
            <a:r>
              <a:rPr lang="en-US" sz="900" dirty="0">
                <a:latin typeface="Segoe UI Light" pitchFamily="34" charset="0"/>
              </a:rPr>
              <a:t>Workload: Files and folders</a:t>
            </a:r>
          </a:p>
          <a:p>
            <a:pPr rtl="0" eaLnBrk="1" fontAlgn="ctr" latinLnBrk="0" hangingPunct="1"/>
            <a:r>
              <a:rPr lang="en-US" sz="900" dirty="0">
                <a:latin typeface="Segoe UI Light" pitchFamily="34" charset="0"/>
              </a:rPr>
              <a:t>Source Machine: Windows Server or Windows Client </a:t>
            </a:r>
          </a:p>
          <a:p>
            <a:pPr rtl="0" eaLnBrk="1" fontAlgn="ctr" latinLnBrk="0" hangingPunct="1"/>
            <a:r>
              <a:rPr lang="en-US" sz="900" dirty="0">
                <a:latin typeface="Segoe UI Light" pitchFamily="34" charset="0"/>
              </a:rPr>
              <a:t>Azure Backup Solutions:</a:t>
            </a:r>
          </a:p>
          <a:p>
            <a:pPr rtl="0" eaLnBrk="1" fontAlgn="ctr" latinLnBrk="0" hangingPunct="1"/>
            <a:r>
              <a:rPr lang="en-US" sz="900" dirty="0">
                <a:latin typeface="Segoe UI Light" pitchFamily="34" charset="0"/>
                <a:hlinkClick r:id="rId3"/>
              </a:rPr>
              <a:t>Azure Backup agent</a:t>
            </a:r>
            <a:r>
              <a:rPr lang="en-US" sz="900" dirty="0">
                <a:latin typeface="Segoe UI Light" pitchFamily="34" charset="0"/>
              </a:rPr>
              <a:t>,</a:t>
            </a:r>
          </a:p>
          <a:p>
            <a:pPr rtl="0" eaLnBrk="1" fontAlgn="ctr" latinLnBrk="0" hangingPunct="1"/>
            <a:r>
              <a:rPr lang="en-US" sz="900" dirty="0">
                <a:latin typeface="Segoe UI Light" pitchFamily="34" charset="0"/>
                <a:hlinkClick r:id="rId4"/>
              </a:rPr>
              <a:t>System Center DPM</a:t>
            </a:r>
            <a:r>
              <a:rPr lang="en-US" sz="900" dirty="0">
                <a:latin typeface="Segoe UI Light" pitchFamily="34" charset="0"/>
              </a:rPr>
              <a:t> (+ the Azure Backup agent),</a:t>
            </a:r>
          </a:p>
          <a:p>
            <a:pPr rtl="0" eaLnBrk="1" fontAlgn="ctr" latinLnBrk="0" hangingPunct="1"/>
            <a:r>
              <a:rPr lang="en-US" sz="900" dirty="0">
                <a:latin typeface="Segoe UI Light" pitchFamily="34" charset="0"/>
                <a:hlinkClick r:id="rId5"/>
              </a:rPr>
              <a:t>Azure Backup Server</a:t>
            </a:r>
            <a:r>
              <a:rPr lang="en-US" sz="900" dirty="0">
                <a:latin typeface="Segoe UI Light" pitchFamily="34" charset="0"/>
              </a:rPr>
              <a:t> (includes the Azure Backup agent)</a:t>
            </a:r>
          </a:p>
          <a:p>
            <a:pPr rtl="0" eaLnBrk="1" fontAlgn="ctr" latinLnBrk="0" hangingPunct="1"/>
            <a:endParaRPr lang="en-US" sz="900" dirty="0">
              <a:latin typeface="Segoe UI Light" pitchFamily="34" charset="0"/>
            </a:endParaRPr>
          </a:p>
          <a:p>
            <a:pPr rtl="0" eaLnBrk="1" fontAlgn="ctr" latinLnBrk="0" hangingPunct="1"/>
            <a:r>
              <a:rPr lang="en-US" sz="900" dirty="0">
                <a:latin typeface="Segoe UI Light" pitchFamily="34" charset="0"/>
              </a:rPr>
              <a:t>2.</a:t>
            </a:r>
          </a:p>
          <a:p>
            <a:pPr rtl="0" eaLnBrk="1" fontAlgn="ctr" latinLnBrk="0" hangingPunct="1"/>
            <a:r>
              <a:rPr lang="en-US" sz="900" dirty="0">
                <a:latin typeface="Segoe UI Light" pitchFamily="34" charset="0"/>
              </a:rPr>
              <a:t>Workload: Hyper-V virtual machine (Win &amp; Linux), VMWare Virtual Machine (Win &amp; Linux), Microsoft SQL Server, Microsoft SharePoint, Microsoft Exchange</a:t>
            </a:r>
          </a:p>
          <a:p>
            <a:pPr rtl="0" eaLnBrk="1" fontAlgn="ctr" latinLnBrk="0" hangingPunct="1"/>
            <a:r>
              <a:rPr lang="en-US" sz="900" dirty="0">
                <a:latin typeface="Segoe UI Light" pitchFamily="34" charset="0"/>
              </a:rPr>
              <a:t>Source Machine: Windows Server</a:t>
            </a:r>
          </a:p>
          <a:p>
            <a:pPr defTabSz="961191">
              <a:defRPr/>
            </a:pPr>
            <a:r>
              <a:rPr lang="en-US" sz="900" dirty="0">
                <a:latin typeface="Segoe UI Light" pitchFamily="34" charset="0"/>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defTabSz="961191">
              <a:defRPr/>
            </a:pPr>
            <a:endParaRPr lang="en-US" sz="900" dirty="0"/>
          </a:p>
          <a:p>
            <a:pPr defTabSz="961191">
              <a:defRPr/>
            </a:pPr>
            <a:r>
              <a:rPr lang="en-US" sz="900" dirty="0"/>
              <a:t>3. </a:t>
            </a:r>
          </a:p>
          <a:p>
            <a:pPr defTabSz="961191">
              <a:defRPr/>
            </a:pPr>
            <a:r>
              <a:rPr lang="en-US" sz="900" dirty="0"/>
              <a:t>Workload: Azure IaaS VMs (Windows) and Azure IaaS VMs (Linux)</a:t>
            </a:r>
          </a:p>
          <a:p>
            <a:pPr defTabSz="961191">
              <a:defRPr/>
            </a:pPr>
            <a:r>
              <a:rPr lang="en-US" sz="900" dirty="0"/>
              <a:t>Source Machine: N/A</a:t>
            </a:r>
          </a:p>
          <a:p>
            <a:pPr defTabSz="961191">
              <a:defRPr/>
            </a:pPr>
            <a:r>
              <a:rPr lang="en-US" sz="900" dirty="0"/>
              <a:t>Azure Backup Solution: </a:t>
            </a:r>
            <a:r>
              <a:rPr lang="en-US" sz="900" dirty="0">
                <a:hlinkClick r:id="rId7"/>
              </a:rPr>
              <a:t>Azure Backup (VM extension)</a:t>
            </a:r>
            <a:endParaRPr lang="en-US" sz="900" dirty="0"/>
          </a:p>
          <a:p>
            <a:pPr defTabSz="961191">
              <a:defRPr/>
            </a:pPr>
            <a:endParaRPr lang="en-US" sz="900" dirty="0"/>
          </a:p>
          <a:p>
            <a:pPr defTabSz="961191">
              <a:defRPr/>
            </a:pPr>
            <a:endParaRPr lang="en-US" sz="900" dirty="0"/>
          </a:p>
          <a:p>
            <a:pPr rtl="0" eaLnBrk="1" fontAlgn="ctr" latinLnBrk="0" hangingPunct="1"/>
            <a:endParaRPr lang="en-US" sz="900" dirty="0">
              <a:latin typeface="Segoe UI Light" pitchFamily="34" charset="0"/>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31</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5572" indent="-235572">
              <a:buAutoNum type="arabicPeriod"/>
            </a:pPr>
            <a:r>
              <a:rPr lang="en-US" dirty="0"/>
              <a:t>Sign Up at the Azure portal</a:t>
            </a:r>
          </a:p>
          <a:p>
            <a:pPr marL="235572" indent="-235572">
              <a:buAutoNum type="arabicPeriod"/>
            </a:pPr>
            <a:r>
              <a:rPr lang="en-US" dirty="0"/>
              <a:t>Install Azure Backup Server software</a:t>
            </a:r>
          </a:p>
          <a:p>
            <a:pPr marL="235572" indent="-235572">
              <a:buAutoNum type="arabicPeriod"/>
            </a:pPr>
            <a:r>
              <a:rPr lang="en-US" dirty="0"/>
              <a:t>Register and configure</a:t>
            </a:r>
          </a:p>
          <a:p>
            <a:pPr marL="235572" indent="-235572">
              <a:buAutoNum type="arabicPeriod"/>
            </a:pPr>
            <a:r>
              <a:rPr lang="en-US" dirty="0"/>
              <a:t>Back up encrypted data</a:t>
            </a:r>
          </a:p>
          <a:p>
            <a:pPr marL="459461" lvl="1" indent="-235572">
              <a:buAutoNum type="arabicPeriod"/>
            </a:pPr>
            <a:r>
              <a:rPr lang="en-US" dirty="0"/>
              <a:t>Anytime the data leaves your boundary, it is encrypted. You have the passwords and keys and it’s always restored in Azure. </a:t>
            </a:r>
          </a:p>
          <a:p>
            <a:pPr marL="235572" indent="-235572">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6/11/2018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2652703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3176101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36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66269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37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64871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terms:</a:t>
            </a:r>
          </a:p>
          <a:p>
            <a:pPr lvl="1"/>
            <a:r>
              <a:rPr lang="en-US" dirty="0"/>
              <a:t>Replica</a:t>
            </a:r>
          </a:p>
          <a:p>
            <a:pPr lvl="1"/>
            <a:r>
              <a:rPr lang="en-US" dirty="0"/>
              <a:t>Recovery Point</a:t>
            </a:r>
          </a:p>
          <a:p>
            <a:pPr lvl="1"/>
            <a:r>
              <a:rPr lang="en-US" dirty="0"/>
              <a:t>Initial Replication</a:t>
            </a:r>
          </a:p>
          <a:p>
            <a:pPr lvl="1"/>
            <a:r>
              <a:rPr lang="en-US" dirty="0"/>
              <a:t>Consistency Check</a:t>
            </a:r>
          </a:p>
          <a:p>
            <a:pPr lvl="1"/>
            <a:r>
              <a:rPr lang="en-US" dirty="0"/>
              <a:t>Synchronization</a:t>
            </a:r>
          </a:p>
          <a:p>
            <a:pPr lvl="1"/>
            <a:r>
              <a:rPr lang="en-US" dirty="0"/>
              <a:t>Express Full Backup</a:t>
            </a:r>
          </a:p>
          <a:p>
            <a:pPr marL="176671" indent="-176671" defTabSz="942242">
              <a:lnSpc>
                <a:spcPct val="114000"/>
              </a:lnSpc>
              <a:buSzPct val="116000"/>
              <a:buFont typeface="Arial" panose="020B0604020202020204" pitchFamily="34" charset="0"/>
              <a:buChar char="•"/>
              <a:defRPr/>
            </a:pPr>
            <a:r>
              <a:rPr lang="en-US" dirty="0"/>
              <a:t>A </a:t>
            </a:r>
            <a:r>
              <a:rPr lang="en-US" b="1" dirty="0"/>
              <a:t>protection group </a:t>
            </a:r>
            <a:r>
              <a:rPr lang="en-US" dirty="0"/>
              <a:t>is a collection of data sources that share the same protection configuration. The </a:t>
            </a:r>
            <a:r>
              <a:rPr lang="en-US" b="1" dirty="0"/>
              <a:t>protection configuration </a:t>
            </a:r>
            <a:r>
              <a:rPr lang="en-US" dirty="0"/>
              <a:t>consists of the protection group name and settings for disk allocations, replica creation method, and on-the-wire compression</a:t>
            </a:r>
          </a:p>
          <a:p>
            <a:endParaRPr lang="en-US" dirty="0"/>
          </a:p>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39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528979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261226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10" name="Footer Placeholder 9"/>
          <p:cNvSpPr>
            <a:spLocks noGrp="1"/>
          </p:cNvSpPr>
          <p:nvPr>
            <p:ph type="ftr" sz="quarter" idx="1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079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072336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10" name="Footer Placeholder 9"/>
          <p:cNvSpPr>
            <a:spLocks noGrp="1"/>
          </p:cNvSpPr>
          <p:nvPr>
            <p:ph type="ftr" sz="quarter" idx="1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2289">
              <a:defRPr/>
            </a:pPr>
            <a:fld id="{A26EC26D-6D8A-4B93-9367-6198DC5F71AE}" type="slidenum">
              <a:rPr lang="en-US">
                <a:solidFill>
                  <a:prstClr val="black"/>
                </a:solidFill>
                <a:latin typeface="Calibri" panose="020F0502020204030204"/>
              </a:rPr>
              <a:pPr defTabSz="942289">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1266513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defTabSz="961191">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1191">
              <a:defRPr/>
            </a:pPr>
            <a:fld id="{D18B56EA-E28F-4F92-9F16-7A6F2501B303}" type="datetime8">
              <a:rPr lang="en-US">
                <a:solidFill>
                  <a:prstClr val="black"/>
                </a:solidFill>
                <a:latin typeface="Segoe UI" pitchFamily="34" charset="0"/>
              </a:rPr>
              <a:pPr defTabSz="961191">
                <a:defRPr/>
              </a:pPr>
              <a:t>6/11/2018 8:03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44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503316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61191">
              <a:defRPr/>
            </a:pPr>
            <a:fld id="{97EC2E71-BC3B-49B8-B2BF-93DCC9B91A9A}" type="datetime1">
              <a:rPr lang="en-US">
                <a:solidFill>
                  <a:prstClr val="black"/>
                </a:solidFill>
                <a:latin typeface="Segoe UI" pitchFamily="34" charset="0"/>
              </a:rPr>
              <a:pPr defTabSz="961191">
                <a:defRPr/>
              </a:pPr>
              <a:t>6/11/2018</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45</a:t>
            </a:fld>
            <a:endParaRPr lang="en-US" dirty="0">
              <a:solidFill>
                <a:prstClr val="black"/>
              </a:solidFill>
              <a:latin typeface="Segoe UI" pitchFamily="34" charset="0"/>
            </a:endParaRPr>
          </a:p>
        </p:txBody>
      </p:sp>
      <p:sp>
        <p:nvSpPr>
          <p:cNvPr id="10" name="Footer Placeholder 9"/>
          <p:cNvSpPr>
            <a:spLocks noGrp="1"/>
          </p:cNvSpPr>
          <p:nvPr>
            <p:ph type="ftr" sz="quarter" idx="14"/>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61191">
              <a:defRPr/>
            </a:pPr>
            <a:fld id="{97EC2E71-BC3B-49B8-B2BF-93DCC9B91A9A}" type="datetime1">
              <a:rPr lang="en-US">
                <a:solidFill>
                  <a:prstClr val="black"/>
                </a:solidFill>
                <a:latin typeface="Segoe UI" pitchFamily="34" charset="0"/>
              </a:rPr>
              <a:pPr defTabSz="961191">
                <a:defRPr/>
              </a:pPr>
              <a:t>6/11/2018</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1191">
              <a:defRPr/>
            </a:pPr>
            <a:fld id="{B4008EB6-D09E-4580-8CD6-DDB14511944F}" type="slidenum">
              <a:rPr lang="en-US">
                <a:solidFill>
                  <a:prstClr val="black"/>
                </a:solidFill>
                <a:latin typeface="Segoe UI" pitchFamily="34" charset="0"/>
              </a:rPr>
              <a:pPr defTabSz="961191">
                <a:defRPr/>
              </a:pPr>
              <a:t>46</a:t>
            </a:fld>
            <a:endParaRPr lang="en-US" dirty="0">
              <a:solidFill>
                <a:prstClr val="black"/>
              </a:solidFill>
              <a:latin typeface="Segoe UI" pitchFamily="34" charset="0"/>
            </a:endParaRPr>
          </a:p>
        </p:txBody>
      </p:sp>
      <p:sp>
        <p:nvSpPr>
          <p:cNvPr id="10" name="Footer Placeholder 9"/>
          <p:cNvSpPr>
            <a:spLocks noGrp="1"/>
          </p:cNvSpPr>
          <p:nvPr>
            <p:ph type="ftr" sz="quarter" idx="14"/>
          </p:nvPr>
        </p:nvSpPr>
        <p:spPr/>
        <p:txBody>
          <a:bodyPr/>
          <a:lstStyle/>
          <a:p>
            <a:pPr marL="588931" defTabSz="9419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6/11/2018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
        <p:nvSpPr>
          <p:cNvPr id="10" name="Footer Placeholder 9"/>
          <p:cNvSpPr>
            <a:spLocks noGrp="1"/>
          </p:cNvSpPr>
          <p:nvPr>
            <p:ph type="ftr" sz="quarter" idx="1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87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System Center Global Service Monitor is a cloud </a:t>
            </a:r>
            <a:r>
              <a:rPr lang="en-US" dirty="0"/>
              <a:t>service that provides a simplified way to monitor the availability of external-web-based applications from multiple locations around the world.</a:t>
            </a:r>
          </a:p>
          <a:p>
            <a:endParaRPr lang="en-US" dirty="0"/>
          </a:p>
          <a:p>
            <a:r>
              <a:rPr lang="en-US" dirty="0"/>
              <a:t>Importantly, Global Service Monitor monitors applications from the perspective of the customers who use them. </a:t>
            </a:r>
          </a:p>
          <a:p>
            <a:endParaRPr lang="en-US" dirty="0"/>
          </a:p>
          <a:p>
            <a:r>
              <a:rPr lang="en-US" dirty="0"/>
              <a:t>Because Global Service Monitor monitors from locations that are correlated to customer geographies, application owners can gain insight into customer experiences in addition to the separate problems related to external factors, such as Internet or network problems, from application or service problems. </a:t>
            </a:r>
          </a:p>
          <a:p>
            <a:endParaRPr lang="en-US" dirty="0"/>
          </a:p>
          <a:p>
            <a:r>
              <a:rPr lang="en-US" dirty="0"/>
              <a:t>The Global Service Monitor monitoring experience focuses on the application instead of the infrastructure or individual URL.</a:t>
            </a:r>
          </a:p>
          <a:p>
            <a:endParaRPr lang="en-US" dirty="0"/>
          </a:p>
          <a:p>
            <a:endParaRPr lang="en-US" dirty="0"/>
          </a:p>
          <a:p>
            <a:r>
              <a:rPr lang="en-US" b="1" dirty="0"/>
              <a:t>The Operations Manager console integration lets you monitor web applications from both internal and external locations</a:t>
            </a:r>
          </a:p>
          <a:p>
            <a:endParaRPr lang="en-US" dirty="0"/>
          </a:p>
          <a:p>
            <a:r>
              <a:rPr lang="en-US" b="1" dirty="0"/>
              <a:t>GSM lets you monitor web applications from 16 locations and then report back to your management group. </a:t>
            </a:r>
          </a:p>
          <a:p>
            <a:endParaRPr lang="en-US" dirty="0"/>
          </a:p>
          <a:p>
            <a:r>
              <a:rPr lang="en-US" b="1" dirty="0"/>
              <a:t>A maximum number of tests for the two monitoring types</a:t>
            </a:r>
          </a:p>
          <a:p>
            <a:endParaRPr lang="en-US" b="1" dirty="0"/>
          </a:p>
          <a:p>
            <a:r>
              <a:rPr lang="en-US" b="1" dirty="0"/>
              <a:t>These are the Web Application Availability monitoring that monitors single URLs, and Visual Studio Web Tests monitoring</a:t>
            </a:r>
          </a:p>
          <a:p>
            <a:endParaRPr lang="en-US" dirty="0"/>
          </a:p>
          <a:p>
            <a:r>
              <a:rPr lang="en-US" dirty="0"/>
              <a:t>https://</a:t>
            </a:r>
            <a:r>
              <a:rPr lang="en-US" dirty="0" err="1"/>
              <a:t>technet.microsoft.com</a:t>
            </a:r>
            <a:r>
              <a:rPr lang="en-US" dirty="0"/>
              <a:t>/</a:t>
            </a:r>
            <a:r>
              <a:rPr lang="en-US" dirty="0" err="1"/>
              <a:t>en</a:t>
            </a:r>
            <a:r>
              <a:rPr lang="en-US" dirty="0"/>
              <a:t>-us/library/jj860368.aspx</a:t>
            </a:r>
          </a:p>
        </p:txBody>
      </p:sp>
      <p:sp>
        <p:nvSpPr>
          <p:cNvPr id="4" name="Slide Number Placeholder 3"/>
          <p:cNvSpPr>
            <a:spLocks noGrp="1"/>
          </p:cNvSpPr>
          <p:nvPr>
            <p:ph type="sldNum" sz="quarter" idx="10"/>
          </p:nvPr>
        </p:nvSpPr>
        <p:spPr/>
        <p:txBody>
          <a:bodyPr/>
          <a:lstStyle/>
          <a:p>
            <a:fld id="{6B7D3B7E-72DE-8848-9B1F-1B342C0533AC}" type="slidenum">
              <a:rPr lang="en-US" smtClean="0"/>
              <a:t>6</a:t>
            </a:fld>
            <a:endParaRPr lang="en-US"/>
          </a:p>
        </p:txBody>
      </p:sp>
    </p:spTree>
    <p:extLst>
      <p:ext uri="{BB962C8B-B14F-4D97-AF65-F5344CB8AC3E}">
        <p14:creationId xmlns:p14="http://schemas.microsoft.com/office/powerpoint/2010/main" val="187051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Insights is an extensible </a:t>
            </a:r>
            <a:r>
              <a:rPr lang="en-US" b="1" dirty="0"/>
              <a:t>Application Performance Management (APM) </a:t>
            </a:r>
            <a:r>
              <a:rPr lang="en-US" dirty="0"/>
              <a:t>service for web developers on multiple platforms.</a:t>
            </a:r>
          </a:p>
          <a:p>
            <a:endParaRPr lang="en-US" dirty="0"/>
          </a:p>
          <a:p>
            <a:r>
              <a:rPr lang="en-US" b="1" dirty="0"/>
              <a:t> Use it to monitor your live web application. It will automatically detect performance anomalies.</a:t>
            </a:r>
          </a:p>
          <a:p>
            <a:endParaRPr lang="en-US" dirty="0"/>
          </a:p>
          <a:p>
            <a:r>
              <a:rPr lang="en-US" b="1" dirty="0"/>
              <a:t>It includes powerful analytics tools to help you diagnose issues and to understand what users actually do with your app. </a:t>
            </a:r>
          </a:p>
          <a:p>
            <a:endParaRPr lang="en-US" dirty="0"/>
          </a:p>
          <a:p>
            <a:r>
              <a:rPr lang="en-US" dirty="0"/>
              <a:t>It's designed to help you continuously improve performance and usability. It works for apps on a wide variety of platforms including .NET, </a:t>
            </a:r>
            <a:r>
              <a:rPr lang="en-US" dirty="0" err="1"/>
              <a:t>Node.js</a:t>
            </a:r>
            <a:r>
              <a:rPr lang="en-US" dirty="0"/>
              <a:t> and J2EE, </a:t>
            </a:r>
            <a:r>
              <a:rPr lang="en-US" b="1" dirty="0"/>
              <a:t>hosted on-premises or in the cloud</a:t>
            </a:r>
            <a:r>
              <a:rPr lang="en-US" dirty="0"/>
              <a:t>. It integrates with your </a:t>
            </a:r>
            <a:r>
              <a:rPr lang="en-US" b="1" dirty="0" err="1"/>
              <a:t>devOps</a:t>
            </a:r>
            <a:r>
              <a:rPr lang="en-US" b="1" dirty="0"/>
              <a:t> process</a:t>
            </a:r>
            <a:r>
              <a:rPr lang="en-US" dirty="0"/>
              <a:t>, and has connection points to a variety of development tools.</a:t>
            </a:r>
          </a:p>
          <a:p>
            <a:endParaRPr lang="en-US" dirty="0"/>
          </a:p>
          <a:p>
            <a:endParaRPr lang="en-US" dirty="0"/>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defTabSz="942289">
              <a:defRPr/>
            </a:pPr>
            <a:r>
              <a:rPr lang="en-US" b="1" dirty="0"/>
              <a:t>Page views and load performance</a:t>
            </a:r>
            <a:r>
              <a:rPr lang="en-US" dirty="0"/>
              <a:t> - reported by your users' browsers.</a:t>
            </a:r>
          </a:p>
          <a:p>
            <a:pPr defTabSz="942289">
              <a:defRPr/>
            </a:pPr>
            <a:endParaRPr lang="en-US" dirty="0"/>
          </a:p>
          <a:p>
            <a:pPr defTabSz="942289">
              <a:defRPr/>
            </a:pPr>
            <a:r>
              <a:rPr lang="en-US" b="1" dirty="0"/>
              <a:t>Dependency rates, response times, and failure rates</a:t>
            </a:r>
            <a:r>
              <a:rPr lang="en-US" dirty="0"/>
              <a:t> - Find out whether external services are slowing you down.</a:t>
            </a:r>
          </a:p>
          <a:p>
            <a:endParaRPr lang="en-US" dirty="0"/>
          </a:p>
          <a:p>
            <a:endParaRPr lang="en-US" dirty="0"/>
          </a:p>
          <a:p>
            <a:endParaRPr lang="en-US" dirty="0"/>
          </a:p>
          <a:p>
            <a:endParaRPr lang="en-US" dirty="0"/>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7</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Operations Management Suite (also known as OMS) </a:t>
            </a:r>
            <a:r>
              <a:rPr lang="en-US" dirty="0"/>
              <a:t>is a collection of management services that were designed in </a:t>
            </a:r>
            <a:r>
              <a:rPr lang="en-US" b="1" dirty="0"/>
              <a:t>the cloud from the start. </a:t>
            </a:r>
          </a:p>
          <a:p>
            <a:endParaRPr lang="en-US" dirty="0"/>
          </a:p>
          <a:p>
            <a:r>
              <a:rPr lang="en-US" dirty="0"/>
              <a:t>Rather than deploying and managing </a:t>
            </a:r>
            <a:r>
              <a:rPr lang="en-US" dirty="0" err="1"/>
              <a:t>on-premise</a:t>
            </a:r>
            <a:r>
              <a:rPr lang="en-US" dirty="0"/>
              <a:t> resources, OMS components are entirely hosted in Azure. </a:t>
            </a:r>
          </a:p>
          <a:p>
            <a:r>
              <a:rPr lang="en-US" dirty="0"/>
              <a:t>Configuration is minimal, and you can be up and running literally in a matter of minutes.+</a:t>
            </a:r>
          </a:p>
          <a:p>
            <a:endParaRPr lang="en-US" dirty="0"/>
          </a:p>
          <a:p>
            <a:endParaRPr lang="en-US" dirty="0"/>
          </a:p>
          <a:p>
            <a:r>
              <a:rPr lang="en-US" b="1" dirty="0"/>
              <a:t>Minimal cost and complexity of deployment.</a:t>
            </a:r>
            <a:r>
              <a:rPr lang="en-US" dirty="0"/>
              <a:t> Because all of the components and data for OMS are stored in Azure, you can be up and running in a short time without the complexity and investment in </a:t>
            </a:r>
            <a:r>
              <a:rPr lang="en-US" dirty="0" err="1"/>
              <a:t>on-premise</a:t>
            </a:r>
            <a:r>
              <a:rPr lang="en-US" dirty="0"/>
              <a:t> components.</a:t>
            </a:r>
          </a:p>
          <a:p>
            <a:endParaRPr lang="en-US" dirty="0"/>
          </a:p>
          <a:p>
            <a:r>
              <a:rPr lang="en-US" b="1" dirty="0"/>
              <a:t>Scale to cloud levels.</a:t>
            </a:r>
            <a:r>
              <a:rPr lang="en-US" dirty="0"/>
              <a:t> You don’t have to worry about paying for compute resources that you don’t need or about running out of storage space since the cloud allows you to pay only for what you actually use and will readily scale to any load you require. You can start by managing a few resources to get started and then scale up to your entire environment.</a:t>
            </a:r>
          </a:p>
          <a:p>
            <a:endParaRPr lang="en-US" dirty="0"/>
          </a:p>
          <a:p>
            <a:r>
              <a:rPr lang="en-US" b="1" dirty="0"/>
              <a:t>Take advantage of the latest features.</a:t>
            </a:r>
            <a:r>
              <a:rPr lang="en-US" dirty="0"/>
              <a:t> Features in OMS services are continuously being added and updated. You constantly have access to the latest features without any requirement to deploy updates.  [Talk about Big Data here and it can improve the monitoring]</a:t>
            </a:r>
          </a:p>
          <a:p>
            <a:endParaRPr lang="en-US" dirty="0"/>
          </a:p>
          <a:p>
            <a:r>
              <a:rPr lang="en-US" b="1" dirty="0">
                <a:solidFill>
                  <a:srgbClr val="FF0000"/>
                </a:solidFill>
              </a:rPr>
              <a:t>Integrated services.</a:t>
            </a:r>
            <a:r>
              <a:rPr lang="en-US" dirty="0"/>
              <a:t> </a:t>
            </a:r>
            <a:r>
              <a:rPr lang="en-US" u="sng" dirty="0"/>
              <a:t>While each of the OMS services provide significant value on their own, they can work together to solve complex management scenarios. For example, a runbook in Azure Automation might drive a failover process with Azure Site Recovery and then log information to Log Analytics to generate an </a:t>
            </a:r>
            <a:r>
              <a:rPr lang="en-US" dirty="0"/>
              <a:t>alert.</a:t>
            </a:r>
          </a:p>
          <a:p>
            <a:endParaRPr lang="en-US" dirty="0"/>
          </a:p>
          <a:p>
            <a:r>
              <a:rPr lang="en-US" b="1" dirty="0"/>
              <a:t>Global knowledge.</a:t>
            </a:r>
            <a:r>
              <a:rPr lang="en-US" dirty="0"/>
              <a:t> Management solutions in OMS continuously have access to the latest information. The Security and Audit solution for example, can perform a threat analysis using the latest threats being detected around the world.</a:t>
            </a:r>
          </a:p>
          <a:p>
            <a:endParaRPr lang="en-US" dirty="0"/>
          </a:p>
          <a:p>
            <a:r>
              <a:rPr lang="en-US" b="1" dirty="0"/>
              <a:t>Access from anywhere.</a:t>
            </a:r>
            <a:r>
              <a:rPr lang="en-US" dirty="0"/>
              <a:t> Access your management environment from anywhere you have a browser</a:t>
            </a:r>
            <a:r>
              <a:rPr lang="en-US" b="1" dirty="0"/>
              <a:t>. Install the OMS app on your smartphone for ready access to your monitoring data.</a:t>
            </a:r>
          </a:p>
          <a:p>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8</a:t>
            </a:fld>
            <a:endParaRPr lang="en-US"/>
          </a:p>
        </p:txBody>
      </p:sp>
    </p:spTree>
    <p:extLst>
      <p:ext uri="{BB962C8B-B14F-4D97-AF65-F5344CB8AC3E}">
        <p14:creationId xmlns:p14="http://schemas.microsoft.com/office/powerpoint/2010/main" val="146545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core functionality </a:t>
            </a:r>
            <a:r>
              <a:rPr lang="en-US" dirty="0"/>
              <a:t>of OMS is provided by a set of services that run in Azure.</a:t>
            </a:r>
          </a:p>
          <a:p>
            <a:endParaRPr lang="en-US" dirty="0"/>
          </a:p>
          <a:p>
            <a:r>
              <a:rPr lang="en-US" dirty="0"/>
              <a:t>Each service provides a specific management function, and you can combine services to achieve different management scenarios</a:t>
            </a: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9</a:t>
            </a:fld>
            <a:endParaRPr lang="en-US"/>
          </a:p>
        </p:txBody>
      </p:sp>
    </p:spTree>
    <p:extLst>
      <p:ext uri="{BB962C8B-B14F-4D97-AF65-F5344CB8AC3E}">
        <p14:creationId xmlns:p14="http://schemas.microsoft.com/office/powerpoint/2010/main" val="73033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xmlns=""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xmlns=""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xmlns=""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xmlns=""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xmlns=""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xmlns=""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xmlns=""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8" r:id="rId21"/>
    <p:sldLayoutId id="214748367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5.emf"/><Relationship Id="rId11" Type="http://schemas.microsoft.com/office/2007/relationships/hdphoto" Target="../media/hdphoto2.wdp"/><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chef.io/solutions/windows/" TargetMode="External"/><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Design for Operations</a:t>
            </a:r>
            <a:endParaRPr lang="en-US" dirty="0"/>
          </a:p>
        </p:txBody>
      </p:sp>
      <p:sp>
        <p:nvSpPr>
          <p:cNvPr id="5" name="Content Placeholder 4"/>
          <p:cNvSpPr>
            <a:spLocks noGrp="1"/>
          </p:cNvSpPr>
          <p:nvPr>
            <p:ph sz="half" idx="1"/>
          </p:nvPr>
        </p:nvSpPr>
        <p:spPr>
          <a:xfrm>
            <a:off x="277019" y="1516287"/>
            <a:ext cx="5699760" cy="4968875"/>
          </a:xfrm>
        </p:spPr>
        <p:txBody>
          <a:bodyPr>
            <a:normAutofit fontScale="85000" lnSpcReduction="1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1. Design a monitoring strategy</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4. Design Azure Automation and PowerShell workflows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Create a PowerShell script specific to Azure, automate tasks by using the Azure Operations Management Suite</a:t>
            </a:r>
          </a:p>
        </p:txBody>
      </p:sp>
      <p:sp>
        <p:nvSpPr>
          <p:cNvPr id="3" name="Content Placeholder 2"/>
          <p:cNvSpPr>
            <a:spLocks noGrp="1"/>
          </p:cNvSpPr>
          <p:nvPr>
            <p:ph sz="half" idx="2"/>
          </p:nvPr>
        </p:nvSpPr>
        <p:spPr>
          <a:xfrm>
            <a:off x="6369413" y="1516287"/>
            <a:ext cx="5699760" cy="4968875"/>
          </a:xfrm>
        </p:spPr>
        <p:txBody>
          <a:bodyPr>
            <a:normAutofit fontScale="85000" lnSpcReduction="20000"/>
          </a:bodyPr>
          <a:lstStyle/>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2. Describe Azure business continuity/disaster recovery (BC/DR) capabilities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the architectural capabilities of BC/DR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Hyper-V Replica and Azure Site Recovery (ASR)</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describe use cases for Hyper-V Replica and ASR</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3. Design a disaster recovery strategy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Backup and other Microsoft backup solutions for Azure </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leverage use cases when StorSimple and System Center Data Protection Manager would be appropriate</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design and deploy Azure Site recovery</a:t>
            </a:r>
          </a:p>
          <a:p>
            <a:pPr marL="0" indent="0">
              <a:lnSpc>
                <a:spcPct val="120000"/>
              </a:lnSpc>
              <a:buSzPts val="1000"/>
              <a:buNone/>
              <a:tabLst>
                <a:tab pos="228600" algn="l"/>
              </a:tabLst>
            </a:pPr>
            <a:r>
              <a:rPr lang="en-US" sz="2300" b="1" dirty="0">
                <a:latin typeface="Calibri" panose="020F0502020204030204" pitchFamily="34" charset="0"/>
                <a:ea typeface="Calibri" panose="020F0502020204030204" pitchFamily="34" charset="0"/>
                <a:cs typeface="Times New Roman" panose="02020603050405020304" pitchFamily="18" charset="0"/>
              </a:rPr>
              <a:t>5. Describe the use cases for Azure Automation configuration</a:t>
            </a:r>
          </a:p>
          <a:p>
            <a:pPr marL="457200" lvl="1" indent="-274320">
              <a:lnSpc>
                <a:spcPct val="120000"/>
              </a:lnSpc>
              <a:spcBef>
                <a:spcPts val="0"/>
              </a:spcBef>
              <a:spcAft>
                <a:spcPts val="600"/>
              </a:spcAft>
              <a:buSzPts val="1000"/>
              <a:buFont typeface="Wingdings" panose="05000000000000000000" pitchFamily="2" charset="2"/>
              <a:buChar char="q"/>
              <a:tabLst>
                <a:tab pos="685800" algn="l"/>
              </a:tabLst>
            </a:pPr>
            <a:r>
              <a:rPr lang="en-US" sz="1800" dirty="0">
                <a:latin typeface="Calibri" panose="020F0502020204030204" pitchFamily="34" charset="0"/>
                <a:ea typeface="Calibri" panose="020F0502020204030204" pitchFamily="34" charset="0"/>
                <a:cs typeface="Times New Roman" panose="02020603050405020304" pitchFamily="18" charset="0"/>
              </a:rPr>
              <a:t>Evaluate when to use Azure Automation, Chef, Puppet, PowerShell, or Desired State Configuration (DSC)</a:t>
            </a:r>
          </a:p>
        </p:txBody>
      </p:sp>
    </p:spTree>
    <p:extLst>
      <p:ext uri="{BB962C8B-B14F-4D97-AF65-F5344CB8AC3E}">
        <p14:creationId xmlns:p14="http://schemas.microsoft.com/office/powerpoint/2010/main" val="3921898463"/>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r>
              <a:rPr lang="en-US" dirty="0"/>
              <a:t>SQL Analytics</a:t>
            </a:r>
          </a:p>
          <a:p>
            <a:r>
              <a:rPr lang="en-US" dirty="0"/>
              <a:t>DNS Analytics</a:t>
            </a:r>
          </a:p>
          <a:p>
            <a:r>
              <a:rPr lang="en-US" dirty="0" err="1"/>
              <a:t>WebApp</a:t>
            </a:r>
            <a:r>
              <a:rPr lang="en-US" dirty="0"/>
              <a:t> Analytics</a:t>
            </a:r>
          </a:p>
          <a:p>
            <a:r>
              <a:rPr lang="en-US" dirty="0"/>
              <a:t>AD  Assessment</a:t>
            </a:r>
          </a:p>
          <a:p>
            <a:r>
              <a:rPr lang="en-US" dirty="0"/>
              <a:t>AD Replication Status</a:t>
            </a:r>
          </a:p>
          <a:p>
            <a:r>
              <a:rPr lang="en-US" dirty="0"/>
              <a:t>Change Tracking</a:t>
            </a:r>
          </a:p>
          <a:p>
            <a:endParaRPr lang="en-US" dirty="0"/>
          </a:p>
        </p:txBody>
      </p:sp>
    </p:spTree>
    <p:extLst>
      <p:ext uri="{BB962C8B-B14F-4D97-AF65-F5344CB8AC3E}">
        <p14:creationId xmlns:p14="http://schemas.microsoft.com/office/powerpoint/2010/main" val="37723772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Create an OMS Workspace and Use Log Analytics</a:t>
            </a:r>
          </a:p>
          <a:p>
            <a:endParaRPr lang="en-US" dirty="0"/>
          </a:p>
          <a:p>
            <a:r>
              <a:rPr lang="en-US" sz="2800" dirty="0"/>
              <a:t>https://docs.microsoft.com/en-us/azure/log-analytics/log-analytics-quick-collect-azurevm</a:t>
            </a:r>
          </a:p>
        </p:txBody>
      </p:sp>
    </p:spTree>
    <p:extLst>
      <p:ext uri="{BB962C8B-B14F-4D97-AF65-F5344CB8AC3E}">
        <p14:creationId xmlns:p14="http://schemas.microsoft.com/office/powerpoint/2010/main" val="4265635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77293" y="2342688"/>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3" name="Content Placeholder 2"/>
          <p:cNvSpPr>
            <a:spLocks noGrp="1"/>
          </p:cNvSpPr>
          <p:nvPr>
            <p:ph idx="1"/>
          </p:nvPr>
        </p:nvSpPr>
        <p:spPr>
          <a:xfrm>
            <a:off x="201591" y="1231901"/>
            <a:ext cx="11552605" cy="4933487"/>
          </a:xfrm>
        </p:spPr>
        <p:txBody>
          <a:bodyPr/>
          <a:lstStyle/>
          <a:p>
            <a:r>
              <a:rPr lang="en-US" dirty="0"/>
              <a:t>The OMS Security and Audit dashboard is organized in four major categories:</a:t>
            </a:r>
          </a:p>
          <a:p>
            <a:r>
              <a:rPr lang="en-US" b="1" dirty="0"/>
              <a:t>Security Domains</a:t>
            </a:r>
          </a:p>
          <a:p>
            <a:r>
              <a:rPr lang="en-US" b="1" dirty="0"/>
              <a:t>Notable Issues</a:t>
            </a:r>
          </a:p>
          <a:p>
            <a:r>
              <a:rPr lang="en-US" b="1" dirty="0"/>
              <a:t>Detection (Preview)</a:t>
            </a:r>
          </a:p>
          <a:p>
            <a:r>
              <a:rPr lang="en-US" b="1" dirty="0"/>
              <a:t>Threat Intelligence</a:t>
            </a:r>
          </a:p>
          <a:p>
            <a:r>
              <a:rPr lang="en-US" b="1" dirty="0"/>
              <a:t>Common security queries </a:t>
            </a:r>
          </a:p>
        </p:txBody>
      </p:sp>
    </p:spTree>
    <p:extLst>
      <p:ext uri="{BB962C8B-B14F-4D97-AF65-F5344CB8AC3E}">
        <p14:creationId xmlns:p14="http://schemas.microsoft.com/office/powerpoint/2010/main" val="156480784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Center for Azure Overview</a:t>
            </a:r>
          </a:p>
        </p:txBody>
      </p:sp>
      <p:sp>
        <p:nvSpPr>
          <p:cNvPr id="3" name="Content Placeholder 2"/>
          <p:cNvSpPr>
            <a:spLocks noGrp="1"/>
          </p:cNvSpPr>
          <p:nvPr>
            <p:ph idx="1"/>
          </p:nvPr>
        </p:nvSpPr>
        <p:spPr/>
        <p:txBody>
          <a:bodyPr/>
          <a:lstStyle/>
          <a:p>
            <a:r>
              <a:rPr lang="en-US" dirty="0"/>
              <a:t>Deploy on-premises typically or Azure VMs</a:t>
            </a:r>
          </a:p>
          <a:p>
            <a:r>
              <a:rPr lang="en-US" dirty="0"/>
              <a:t> On-premises can monitor Azure VMs</a:t>
            </a:r>
          </a:p>
          <a:p>
            <a:pPr lvl="1"/>
            <a:r>
              <a:rPr lang="en-US" dirty="0"/>
              <a:t>Site-to-Site VPN/Express Route</a:t>
            </a:r>
          </a:p>
          <a:p>
            <a:pPr lvl="1"/>
            <a:r>
              <a:rPr lang="en-US" dirty="0"/>
              <a:t>Gateway Server</a:t>
            </a:r>
          </a:p>
          <a:p>
            <a:r>
              <a:rPr lang="en-US" dirty="0"/>
              <a:t>Domain Joined Machines or Certificate based </a:t>
            </a:r>
            <a:r>
              <a:rPr lang="en-US" dirty="0" err="1"/>
              <a:t>Auth</a:t>
            </a:r>
            <a:r>
              <a:rPr lang="en-US" dirty="0"/>
              <a:t> for non-domain</a:t>
            </a:r>
          </a:p>
          <a:p>
            <a:endParaRPr lang="en-US" dirty="0"/>
          </a:p>
        </p:txBody>
      </p:sp>
    </p:spTree>
    <p:extLst>
      <p:ext uri="{BB962C8B-B14F-4D97-AF65-F5344CB8AC3E}">
        <p14:creationId xmlns:p14="http://schemas.microsoft.com/office/powerpoint/2010/main" val="61976726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Manager for Azure</a:t>
            </a:r>
          </a:p>
        </p:txBody>
      </p:sp>
      <p:sp>
        <p:nvSpPr>
          <p:cNvPr id="3" name="Content Placeholder 2"/>
          <p:cNvSpPr>
            <a:spLocks noGrp="1"/>
          </p:cNvSpPr>
          <p:nvPr>
            <p:ph idx="1"/>
          </p:nvPr>
        </p:nvSpPr>
        <p:spPr/>
        <p:txBody>
          <a:bodyPr/>
          <a:lstStyle/>
          <a:p>
            <a:r>
              <a:rPr lang="en-US" dirty="0"/>
              <a:t>Use Azure Management Pack to monitor Azure Subscriptions</a:t>
            </a:r>
          </a:p>
          <a:p>
            <a:pPr lvl="1"/>
            <a:r>
              <a:rPr lang="en-US" dirty="0"/>
              <a:t>Availability and performance of resources in Azure</a:t>
            </a:r>
          </a:p>
          <a:p>
            <a:pPr lvl="1"/>
            <a:r>
              <a:rPr lang="en-US" dirty="0"/>
              <a:t>Automatically discovers and starts collection of performance/monitoring data in Azure for cloud services, storage, VMs, Azure SQL, and Web Apps</a:t>
            </a:r>
          </a:p>
          <a:p>
            <a:r>
              <a:rPr lang="en-US" dirty="0"/>
              <a:t>Hybrid allows for monitoring of both on-premises and Azure.</a:t>
            </a:r>
          </a:p>
          <a:p>
            <a:pPr lvl="1"/>
            <a:r>
              <a:rPr lang="en-US" dirty="0"/>
              <a:t>Pay for bandwidth out of Azure</a:t>
            </a:r>
          </a:p>
        </p:txBody>
      </p:sp>
    </p:spTree>
    <p:extLst>
      <p:ext uri="{BB962C8B-B14F-4D97-AF65-F5344CB8AC3E}">
        <p14:creationId xmlns:p14="http://schemas.microsoft.com/office/powerpoint/2010/main" val="128044342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Strategies</a:t>
            </a:r>
          </a:p>
        </p:txBody>
      </p:sp>
      <p:sp>
        <p:nvSpPr>
          <p:cNvPr id="3" name="Content Placeholder 2"/>
          <p:cNvSpPr>
            <a:spLocks noGrp="1"/>
          </p:cNvSpPr>
          <p:nvPr>
            <p:ph idx="1"/>
          </p:nvPr>
        </p:nvSpPr>
        <p:spPr/>
        <p:txBody>
          <a:bodyPr/>
          <a:lstStyle/>
          <a:p>
            <a:r>
              <a:rPr lang="en-US" dirty="0"/>
              <a:t>Azure Monitor</a:t>
            </a:r>
          </a:p>
          <a:p>
            <a:r>
              <a:rPr lang="en-US" dirty="0"/>
              <a:t>Application Insights</a:t>
            </a:r>
          </a:p>
          <a:p>
            <a:r>
              <a:rPr lang="en-US" dirty="0"/>
              <a:t>Log Analytics</a:t>
            </a:r>
          </a:p>
          <a:p>
            <a:endParaRPr lang="en-US" dirty="0"/>
          </a:p>
        </p:txBody>
      </p:sp>
    </p:spTree>
    <p:extLst>
      <p:ext uri="{BB962C8B-B14F-4D97-AF65-F5344CB8AC3E}">
        <p14:creationId xmlns:p14="http://schemas.microsoft.com/office/powerpoint/2010/main" val="34317280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a:xfrm>
            <a:off x="201592" y="1231901"/>
            <a:ext cx="6755390" cy="4933487"/>
          </a:xfrm>
        </p:spPr>
        <p:txBody>
          <a:bodyPr>
            <a:normAutofit/>
          </a:bodyPr>
          <a:lstStyle/>
          <a:p>
            <a:r>
              <a:rPr lang="en-US" sz="3200" dirty="0"/>
              <a:t>Use </a:t>
            </a:r>
            <a:r>
              <a:rPr lang="en-US" sz="3200" dirty="0" smtClean="0"/>
              <a:t>Azure </a:t>
            </a:r>
            <a:r>
              <a:rPr lang="en-US" sz="3200" dirty="0"/>
              <a:t>Portal to monitor Web Apps, VMs by default.</a:t>
            </a:r>
          </a:p>
          <a:p>
            <a:r>
              <a:rPr lang="en-US" sz="3200" dirty="0"/>
              <a:t>Good Short term solution for point-in-time view</a:t>
            </a:r>
          </a:p>
          <a:p>
            <a:r>
              <a:rPr lang="en-US" sz="3200" dirty="0"/>
              <a:t>Monitoring writes data to Azure Storage</a:t>
            </a:r>
          </a:p>
          <a:p>
            <a:pPr lvl="1"/>
            <a:r>
              <a:rPr lang="en-US" dirty="0"/>
              <a:t>Can </a:t>
            </a:r>
            <a:r>
              <a:rPr lang="en-US" dirty="0" smtClean="0"/>
              <a:t>view in </a:t>
            </a:r>
            <a:r>
              <a:rPr lang="en-US" dirty="0"/>
              <a:t>Visual </a:t>
            </a:r>
            <a:r>
              <a:rPr lang="en-US" dirty="0" smtClean="0"/>
              <a:t>Studio</a:t>
            </a:r>
            <a:endParaRPr lang="en-US" dirty="0"/>
          </a:p>
          <a:p>
            <a:r>
              <a:rPr lang="en-US" sz="3200" dirty="0"/>
              <a:t>Configure Alerts from the portal based on performance </a:t>
            </a:r>
            <a:r>
              <a:rPr lang="en-US" sz="3200" dirty="0" smtClean="0"/>
              <a:t>metrics</a:t>
            </a:r>
            <a:endParaRPr lang="en-US" sz="3200" dirty="0"/>
          </a:p>
        </p:txBody>
      </p:sp>
      <p:pic>
        <p:nvPicPr>
          <p:cNvPr id="4" name="Picture 3"/>
          <p:cNvPicPr>
            <a:picLocks noChangeAspect="1"/>
          </p:cNvPicPr>
          <p:nvPr/>
        </p:nvPicPr>
        <p:blipFill>
          <a:blip r:embed="rId3"/>
          <a:stretch>
            <a:fillRect/>
          </a:stretch>
        </p:blipFill>
        <p:spPr>
          <a:xfrm>
            <a:off x="6628330" y="2110251"/>
            <a:ext cx="5228220" cy="3621245"/>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6.1 Monitoring Strategy</a:t>
            </a:r>
          </a:p>
        </p:txBody>
      </p:sp>
      <p:sp>
        <p:nvSpPr>
          <p:cNvPr id="3" name="Subtitle 2"/>
          <p:cNvSpPr>
            <a:spLocks noGrp="1"/>
          </p:cNvSpPr>
          <p:nvPr>
            <p:ph type="body" idx="1"/>
          </p:nvPr>
        </p:nvSpPr>
        <p:spPr/>
        <p:txBody>
          <a:bodyPr/>
          <a:lstStyle/>
          <a:p>
            <a:r>
              <a:rPr lang="en-US" dirty="0"/>
              <a:t>What Architects Need to Know</a:t>
            </a:r>
          </a:p>
        </p:txBody>
      </p:sp>
    </p:spTree>
    <p:extLst>
      <p:ext uri="{BB962C8B-B14F-4D97-AF65-F5344CB8AC3E}">
        <p14:creationId xmlns:p14="http://schemas.microsoft.com/office/powerpoint/2010/main" val="143087641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9">
            <a:extLst>
              <a:ext uri="{FF2B5EF4-FFF2-40B4-BE49-F238E27FC236}">
                <a16:creationId xmlns:a16="http://schemas.microsoft.com/office/drawing/2014/main" xmlns="" id="{6E43D349-A4C3-4128-9B22-4B74DBDE1C2B}"/>
              </a:ext>
            </a:extLst>
          </p:cNvPr>
          <p:cNvPicPr>
            <a:picLocks noGrp="1" noChangeAspect="1"/>
          </p:cNvPicPr>
          <p:nvPr>
            <p:ph idx="1"/>
          </p:nvPr>
        </p:nvPicPr>
        <p:blipFill>
          <a:blip r:embed="rId3"/>
          <a:stretch>
            <a:fillRect/>
          </a:stretch>
        </p:blipFill>
        <p:spPr>
          <a:xfrm>
            <a:off x="643467" y="2236567"/>
            <a:ext cx="10905066" cy="3271519"/>
          </a:xfrm>
          <a:prstGeom prst="rect">
            <a:avLst/>
          </a:prstGeom>
          <a:solidFill>
            <a:schemeClr val="accent2"/>
          </a:solidFill>
        </p:spPr>
      </p:pic>
      <p:sp>
        <p:nvSpPr>
          <p:cNvPr id="7" name="Title 6">
            <a:extLst>
              <a:ext uri="{FF2B5EF4-FFF2-40B4-BE49-F238E27FC236}">
                <a16:creationId xmlns:a16="http://schemas.microsoft.com/office/drawing/2014/main" xmlns=""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218409566"/>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a:t>
            </a:r>
            <a:r>
              <a:rPr lang="en-US" sz="4313" spc="-100" dirty="0" smtClean="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Business Continuity /Disaster Recovery</a:t>
            </a:r>
            <a:endPar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1961" spc="0" dirty="0">
              <a:solidFill>
                <a:srgbClr val="0078D7"/>
              </a:solidFill>
              <a:latin typeface="Calibri" panose="020F0502020204030204" pitchFamily="34" charset="0"/>
              <a:cs typeface="Calibri" panose="020F0502020204030204" pitchFamily="34" charset="0"/>
            </a:endParaRP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xmlns=""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xmlns=""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xmlns=""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xmlns=""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xmlns=""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xmlns=""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xmlns=""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xmlns=""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xmlns=""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xmlns=""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xmlns=""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xmlns=""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xmlns=""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xmlns=""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xmlns=""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xmlns=""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xmlns=""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xmlns=""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xmlns=""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xmlns=""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xmlns=""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xmlns=""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xmlns=""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xmlns=""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xmlns=""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xmlns=""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xmlns=""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xmlns=""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3200" b="1" dirty="0"/>
              <a:t>RPO “Recover Point Objective” &amp; RTO “Recover Time Objective </a:t>
            </a:r>
            <a:r>
              <a:rPr lang="en-US" sz="3200" dirty="0"/>
              <a:t>are time intervals, typically expressed in number of hours</a:t>
            </a:r>
          </a:p>
          <a:p>
            <a:endParaRPr lang="en-US" sz="1200" b="1" dirty="0"/>
          </a:p>
          <a:p>
            <a:r>
              <a:rPr lang="en-US" sz="3200" b="1" dirty="0"/>
              <a:t>RPO</a:t>
            </a:r>
            <a:r>
              <a:rPr lang="en-US" sz="3200" dirty="0"/>
              <a:t> is the maximum targeted time that data can be lost (in time)—it is the amount of time between backup, replication, or synchronization. It answers the question, “What is an acceptable amount of data loss?” It is usually </a:t>
            </a:r>
            <a:r>
              <a:rPr lang="en-US" sz="3200" i="1" dirty="0"/>
              <a:t>much</a:t>
            </a:r>
            <a:r>
              <a:rPr lang="en-US" sz="3200" dirty="0"/>
              <a:t> smaller than RTO.</a:t>
            </a:r>
          </a:p>
          <a:p>
            <a:endParaRPr lang="en-US" sz="1200" b="1" dirty="0"/>
          </a:p>
          <a:p>
            <a:r>
              <a:rPr lang="en-US" sz="3200" b="1" dirty="0"/>
              <a:t>RTO</a:t>
            </a:r>
            <a:r>
              <a:rPr lang="en-US" sz="3200" dirty="0"/>
              <a:t> is how long it takes (in time) to restore services after a disaster. It answers the question, “How long will it take to get service back up?”</a:t>
            </a:r>
          </a:p>
          <a:p>
            <a:endParaRPr lang="en-US" dirty="0"/>
          </a:p>
        </p:txBody>
      </p:sp>
    </p:spTree>
    <p:extLst>
      <p:ext uri="{BB962C8B-B14F-4D97-AF65-F5344CB8AC3E}">
        <p14:creationId xmlns:p14="http://schemas.microsoft.com/office/powerpoint/2010/main" val="254191518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xmlns=""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What is Business Continuity and Disaster Recovery</a:t>
            </a:r>
            <a:br>
              <a:rPr lang="en-US" dirty="0"/>
            </a:br>
            <a:r>
              <a:rPr lang="en-US" dirty="0"/>
              <a:t>(</a:t>
            </a:r>
            <a:r>
              <a:rPr lang="en-US" b="1" dirty="0"/>
              <a:t>BC/DR)</a:t>
            </a:r>
          </a:p>
        </p:txBody>
      </p:sp>
      <p:sp>
        <p:nvSpPr>
          <p:cNvPr id="6" name="Text Placeholder 5"/>
          <p:cNvSpPr>
            <a:spLocks noGrp="1"/>
          </p:cNvSpPr>
          <p:nvPr>
            <p:ph type="body" idx="1"/>
          </p:nvPr>
        </p:nvSpPr>
        <p:spPr>
          <a:xfrm>
            <a:off x="839788" y="1681163"/>
            <a:ext cx="5157787" cy="477515"/>
          </a:xfrm>
        </p:spPr>
        <p:txBody>
          <a:bodyPr/>
          <a:lstStyle/>
          <a:p>
            <a:r>
              <a:rPr lang="en-US" dirty="0"/>
              <a:t>Business Continuity (BC)</a:t>
            </a:r>
          </a:p>
        </p:txBody>
      </p:sp>
      <p:sp>
        <p:nvSpPr>
          <p:cNvPr id="7" name="Content Placeholder 6"/>
          <p:cNvSpPr>
            <a:spLocks noGrp="1"/>
          </p:cNvSpPr>
          <p:nvPr>
            <p:ph sz="half" idx="2"/>
          </p:nvPr>
        </p:nvSpPr>
        <p:spPr>
          <a:xfrm>
            <a:off x="451262" y="2158678"/>
            <a:ext cx="5546313" cy="4384626"/>
          </a:xfrm>
        </p:spPr>
        <p:txBody>
          <a:bodyPr>
            <a:normAutofit lnSpcReduction="10000"/>
          </a:bodyPr>
          <a:lstStyle/>
          <a:p>
            <a:r>
              <a:rPr lang="en-US" sz="2000" dirty="0"/>
              <a:t>Planning and preparation to ensure that the business can continue to operate (in a reasonable amount of time) after a disaster or serious business disruptive event.</a:t>
            </a:r>
          </a:p>
          <a:p>
            <a:r>
              <a:rPr lang="en-US" sz="2000" dirty="0"/>
              <a:t>Preventing or minimizing impact of a disaster or service disruptor event </a:t>
            </a:r>
          </a:p>
          <a:p>
            <a:r>
              <a:rPr lang="en-US" sz="2000" dirty="0"/>
              <a:t>Key Elements:</a:t>
            </a:r>
          </a:p>
          <a:p>
            <a:pPr lvl="1"/>
            <a:r>
              <a:rPr lang="en-US" sz="1600" dirty="0"/>
              <a:t>Resiliency – Keep running in case of failure</a:t>
            </a:r>
          </a:p>
          <a:p>
            <a:pPr lvl="1"/>
            <a:r>
              <a:rPr lang="en-US" sz="1600" dirty="0"/>
              <a:t>Recover – Recover or restore  business  functions that fail</a:t>
            </a:r>
          </a:p>
          <a:p>
            <a:pPr lvl="1"/>
            <a:r>
              <a:rPr lang="en-US" sz="1600" dirty="0"/>
              <a:t>Contingency  - Plans in place in case an event happens. and is not covered by Resiliency or Recovery.</a:t>
            </a:r>
          </a:p>
          <a:p>
            <a:r>
              <a:rPr lang="en-US" sz="2000" dirty="0"/>
              <a:t>Business Continuity often deals with more than just technology. (</a:t>
            </a:r>
            <a:r>
              <a:rPr lang="en-US" sz="2000" dirty="0" err="1"/>
              <a:t>eg</a:t>
            </a:r>
            <a:r>
              <a:rPr lang="en-US" sz="2000" dirty="0"/>
              <a:t>. Plan for critical person/people that leave the company).  </a:t>
            </a:r>
            <a:r>
              <a:rPr lang="en-US" sz="1200" dirty="0"/>
              <a:t>This element not likely on the exam, but it does matter when you architect solutions in real life. If you have read “The Phoenix Project” it would be Brent!</a:t>
            </a:r>
            <a:endParaRPr lang="en-US" sz="2000" dirty="0"/>
          </a:p>
        </p:txBody>
      </p:sp>
      <p:sp>
        <p:nvSpPr>
          <p:cNvPr id="8" name="Text Placeholder 7"/>
          <p:cNvSpPr>
            <a:spLocks noGrp="1"/>
          </p:cNvSpPr>
          <p:nvPr>
            <p:ph type="body" sz="quarter" idx="3"/>
          </p:nvPr>
        </p:nvSpPr>
        <p:spPr>
          <a:xfrm>
            <a:off x="6172200" y="1681163"/>
            <a:ext cx="5183188" cy="477515"/>
          </a:xfrm>
        </p:spPr>
        <p:txBody>
          <a:bodyPr/>
          <a:lstStyle/>
          <a:p>
            <a:r>
              <a:rPr lang="en-US" dirty="0"/>
              <a:t>Disaster Recovery (DR)</a:t>
            </a:r>
          </a:p>
        </p:txBody>
      </p:sp>
      <p:sp>
        <p:nvSpPr>
          <p:cNvPr id="9" name="Content Placeholder 8"/>
          <p:cNvSpPr>
            <a:spLocks noGrp="1"/>
          </p:cNvSpPr>
          <p:nvPr>
            <p:ph sz="quarter" idx="4"/>
          </p:nvPr>
        </p:nvSpPr>
        <p:spPr>
          <a:xfrm>
            <a:off x="6172200" y="2158678"/>
            <a:ext cx="5679374" cy="4384626"/>
          </a:xfrm>
        </p:spPr>
        <p:txBody>
          <a:bodyPr>
            <a:normAutofit/>
          </a:bodyPr>
          <a:lstStyle/>
          <a:p>
            <a:r>
              <a:rPr lang="en-US" sz="2000" dirty="0"/>
              <a:t>Creating policies and processes to quickly restore services, data, and systems to  full functionality</a:t>
            </a:r>
          </a:p>
          <a:p>
            <a:r>
              <a:rPr lang="en-US" sz="2000" dirty="0"/>
              <a:t>Recovering from a Disaster after it happens.  It is often linked to Business Continuity as it is a subset of the Business Continuity plan.</a:t>
            </a:r>
          </a:p>
          <a:p>
            <a:r>
              <a:rPr lang="en-US" sz="2000" dirty="0"/>
              <a:t>Key Elements: </a:t>
            </a:r>
          </a:p>
          <a:p>
            <a:pPr lvl="1"/>
            <a:r>
              <a:rPr lang="en-US" sz="1600" dirty="0"/>
              <a:t>Availability, High Availability</a:t>
            </a:r>
          </a:p>
          <a:p>
            <a:pPr lvl="1"/>
            <a:r>
              <a:rPr lang="en-US" sz="1600" dirty="0"/>
              <a:t>Urgency to getting systems up and to what % of service.  </a:t>
            </a:r>
          </a:p>
          <a:p>
            <a:pPr lvl="1"/>
            <a:r>
              <a:rPr lang="en-US" sz="1600" dirty="0"/>
              <a:t>Cost vs Time vs Risk</a:t>
            </a:r>
            <a:endParaRPr lang="en-US" sz="2000" dirty="0"/>
          </a:p>
          <a:p>
            <a:pPr lvl="1"/>
            <a:r>
              <a:rPr lang="en-US" sz="1600" dirty="0"/>
              <a:t>Hot/Worm/Cold site</a:t>
            </a:r>
          </a:p>
          <a:p>
            <a:pPr lvl="1"/>
            <a:r>
              <a:rPr lang="en-US" sz="1600" dirty="0"/>
              <a:t>Recovery as a Service (</a:t>
            </a:r>
            <a:r>
              <a:rPr lang="en-US" sz="1600" dirty="0" err="1"/>
              <a:t>RaaS</a:t>
            </a:r>
            <a:r>
              <a:rPr lang="en-US" sz="1600" dirty="0"/>
              <a:t>)</a:t>
            </a:r>
          </a:p>
          <a:p>
            <a:pPr lvl="1"/>
            <a:r>
              <a:rPr lang="en-US" sz="1600" dirty="0"/>
              <a:t>Disaster Recovery as a Service (</a:t>
            </a:r>
            <a:r>
              <a:rPr lang="en-US" sz="1600" dirty="0" err="1"/>
              <a:t>DRaaS</a:t>
            </a:r>
            <a:r>
              <a:rPr lang="en-US" sz="1600" dirty="0"/>
              <a:t>)</a:t>
            </a:r>
          </a:p>
          <a:p>
            <a:pPr lvl="1"/>
            <a:endParaRPr lang="en-US" sz="1600" dirty="0"/>
          </a:p>
        </p:txBody>
      </p:sp>
    </p:spTree>
    <p:extLst>
      <p:ext uri="{BB962C8B-B14F-4D97-AF65-F5344CB8AC3E}">
        <p14:creationId xmlns:p14="http://schemas.microsoft.com/office/powerpoint/2010/main" val="402877609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Hyper-V Replica</a:t>
            </a:r>
          </a:p>
        </p:txBody>
      </p:sp>
      <p:sp>
        <p:nvSpPr>
          <p:cNvPr id="93" name="Rectangle 92"/>
          <p:cNvSpPr/>
          <p:nvPr/>
        </p:nvSpPr>
        <p:spPr>
          <a:xfrm>
            <a:off x="394451" y="1330354"/>
            <a:ext cx="5026941" cy="5278368"/>
          </a:xfrm>
          <a:prstGeom prst="rect">
            <a:avLst/>
          </a:prstGeom>
        </p:spPr>
        <p:txBody>
          <a:bodyPr wrap="square" lIns="179285" rIns="179285">
            <a:spAutoFit/>
          </a:bodyPr>
          <a:lstStyle/>
          <a:p>
            <a:pPr lvl="0" defTabSz="878727" fontAlgn="base">
              <a:spcBef>
                <a:spcPct val="0"/>
              </a:spcBef>
              <a:spcAft>
                <a:spcPts val="1153"/>
              </a:spcAft>
              <a:defRPr/>
            </a:pPr>
            <a:r>
              <a:rPr lang="en-US"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Asynchronous </a:t>
            </a: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of VM changes (enable on primary and replica site) </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Replication is on a per VM basis over HTTP</a:t>
            </a: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lvl="0" defTabSz="878727" fontAlgn="base">
              <a:spcBef>
                <a:spcPts val="60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Supports planned failovers, test failovers, unplanned failovers</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No shared storage or external replication technologies required</a:t>
            </a:r>
          </a:p>
          <a:p>
            <a:pPr lvl="0" defTabSz="878727" fontAlgn="base">
              <a:spcBef>
                <a:spcPct val="0"/>
              </a:spcBef>
              <a:spcAft>
                <a:spcPts val="1153"/>
              </a:spcAf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1" i="0" u="sng"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WHEN NOT</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requires synchronous replication, data outside of VHD</a:t>
            </a:r>
          </a:p>
          <a:p>
            <a:pPr marL="0" marR="0" lvl="0" indent="0" algn="l" defTabSz="878727" rtl="0" eaLnBrk="1" fontAlgn="base" latinLnBrk="0" hangingPunct="1">
              <a:lnSpc>
                <a:spcPct val="100000"/>
              </a:lnSpc>
              <a:spcBef>
                <a:spcPct val="0"/>
              </a:spcBef>
              <a:spcAft>
                <a:spcPts val="1153"/>
              </a:spcAft>
              <a:buClrTx/>
              <a:buSzTx/>
              <a:buFontTx/>
              <a:buNone/>
              <a:tabLst/>
              <a:defRPr/>
            </a:pPr>
            <a:r>
              <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rPr>
              <a:t>Workload needs to recover physical servers, beyond Hyper-V replica’s capabilities </a:t>
            </a:r>
          </a:p>
          <a:p>
            <a:pPr marL="0" marR="0" lvl="0" indent="0" algn="l" defTabSz="878727" rtl="0" eaLnBrk="1" fontAlgn="base" latinLnBrk="0" hangingPunct="1">
              <a:lnSpc>
                <a:spcPct val="100000"/>
              </a:lnSpc>
              <a:spcBef>
                <a:spcPct val="0"/>
              </a:spcBef>
              <a:spcAft>
                <a:spcPts val="1153"/>
              </a:spcAft>
              <a:buClrTx/>
              <a:buSzTx/>
              <a:buFontTx/>
              <a:buNone/>
              <a:tabLst/>
              <a:defRPr/>
            </a:pPr>
            <a:endParaRPr kumimoji="0" lang="en-US" sz="1800" b="0" i="0" u="none" strike="noStrike" kern="0" cap="none" spc="0" normalizeH="0" baseline="0" noProof="0" dirty="0">
              <a:ln>
                <a:noFill/>
              </a:ln>
              <a:gradFill>
                <a:gsLst>
                  <a:gs pos="93333">
                    <a:srgbClr val="353535"/>
                  </a:gs>
                  <a:gs pos="85065">
                    <a:srgbClr val="353535"/>
                  </a:gs>
                </a:gsLst>
                <a:path path="circle">
                  <a:fillToRect l="50000" t="-80000" r="50000" b="180000"/>
                </a:path>
              </a:gradFill>
              <a:effectLst/>
              <a:uLnTx/>
              <a:uFillTx/>
              <a:latin typeface="Calibri" panose="020F0502020204030204" pitchFamily="34" charset="0"/>
              <a:ea typeface="+mn-ea"/>
              <a:cs typeface="Calibri" panose="020F0502020204030204" pitchFamily="34" charset="0"/>
            </a:endParaRPr>
          </a:p>
        </p:txBody>
      </p:sp>
      <p:pic>
        <p:nvPicPr>
          <p:cNvPr id="94" name="Picture 93">
            <a:extLst>
              <a:ext uri="{FF2B5EF4-FFF2-40B4-BE49-F238E27FC236}">
                <a16:creationId xmlns:a16="http://schemas.microsoft.com/office/drawing/2014/main" xmlns="" id="{E7844DF1-B473-41F6-8B1A-D133A9176113}"/>
              </a:ext>
            </a:extLst>
          </p:cNvPr>
          <p:cNvPicPr/>
          <p:nvPr/>
        </p:nvPicPr>
        <p:blipFill>
          <a:blip r:embed="rId3"/>
          <a:stretch>
            <a:fillRect/>
          </a:stretch>
        </p:blipFill>
        <p:spPr>
          <a:xfrm>
            <a:off x="5606451" y="969973"/>
            <a:ext cx="6400800" cy="4715180"/>
          </a:xfrm>
          <a:prstGeom prst="rect">
            <a:avLst/>
          </a:prstGeom>
        </p:spPr>
      </p:pic>
    </p:spTree>
    <p:extLst>
      <p:ext uri="{BB962C8B-B14F-4D97-AF65-F5344CB8AC3E}">
        <p14:creationId xmlns:p14="http://schemas.microsoft.com/office/powerpoint/2010/main" val="66425824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a:duotone>
              <a:schemeClr val="accent4">
                <a:shade val="45000"/>
                <a:satMod val="135000"/>
              </a:schemeClr>
              <a:prstClr val="white"/>
            </a:duotone>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a:lum bright="70000" contrast="-70000"/>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a:lum bright="70000" contrast="-70000"/>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a:duotone>
              <a:schemeClr val="accent5">
                <a:shade val="45000"/>
                <a:satMod val="135000"/>
              </a:schemeClr>
              <a:prstClr val="white"/>
            </a:duotone>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a:duotone>
              <a:schemeClr val="accent4">
                <a:shade val="45000"/>
                <a:satMod val="135000"/>
              </a:schemeClr>
              <a:prstClr val="white"/>
            </a:duotone>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a:duotone>
              <a:schemeClr val="accent4">
                <a:shade val="45000"/>
                <a:satMod val="135000"/>
              </a:schemeClr>
              <a:prstClr val="white"/>
            </a:duotone>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a:duotone>
              <a:schemeClr val="accent5">
                <a:shade val="45000"/>
                <a:satMod val="135000"/>
              </a:schemeClr>
              <a:prstClr val="white"/>
            </a:duotone>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a:duotone>
                <a:schemeClr val="accent5">
                  <a:shade val="45000"/>
                  <a:satMod val="135000"/>
                </a:schemeClr>
                <a:prstClr val="white"/>
              </a:duotone>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a:duotone>
                <a:schemeClr val="accent4">
                  <a:shade val="45000"/>
                  <a:satMod val="135000"/>
                </a:schemeClr>
                <a:prstClr val="white"/>
              </a:duotone>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a:duotone>
                <a:schemeClr val="accent4">
                  <a:shade val="45000"/>
                  <a:satMod val="135000"/>
                </a:schemeClr>
                <a:prstClr val="white"/>
              </a:duotone>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478149"/>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t>
            </a:r>
            <a:r>
              <a:rPr lang="en-US" kern="0" dirty="0" smtClean="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applications</a:t>
            </a:r>
          </a:p>
          <a:p>
            <a:pPr defTabSz="878727" fontAlgn="base">
              <a:spcBef>
                <a:spcPct val="0"/>
              </a:spcBef>
              <a:spcAft>
                <a:spcPts val="1153"/>
              </a:spcAft>
              <a:defRPr/>
            </a:pPr>
            <a:r>
              <a:rPr lang="en-US" kern="0" dirty="0" smtClean="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On premises VM replication to Azure or secondary on-</a:t>
            </a:r>
            <a:r>
              <a:rPr lang="en-US" kern="0" dirty="0" err="1" smtClean="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prem</a:t>
            </a:r>
            <a:r>
              <a:rPr lang="en-US" kern="0" dirty="0" smtClean="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datacenter</a:t>
            </a:r>
          </a:p>
          <a:p>
            <a:pPr defTabSz="878727" fontAlgn="base">
              <a:spcBef>
                <a:spcPct val="0"/>
              </a:spcBef>
              <a:spcAft>
                <a:spcPts val="1153"/>
              </a:spcAft>
              <a:defRPr/>
            </a:pPr>
            <a:r>
              <a:rPr lang="en-US" kern="0" dirty="0" smtClean="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Disaster recover from primary to secondary region</a:t>
            </a: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572096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Tree>
    <p:extLst>
      <p:ext uri="{BB962C8B-B14F-4D97-AF65-F5344CB8AC3E}">
        <p14:creationId xmlns:p14="http://schemas.microsoft.com/office/powerpoint/2010/main" val="85992929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34AA11-036D-459A-B155-AD4249967D40}"/>
              </a:ext>
            </a:extLst>
          </p:cNvPr>
          <p:cNvSpPr>
            <a:spLocks noGrp="1"/>
          </p:cNvSpPr>
          <p:nvPr>
            <p:ph type="title"/>
          </p:nvPr>
        </p:nvSpPr>
        <p:spPr/>
        <p:txBody>
          <a:bodyPr>
            <a:norm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6.1 Design a monitoring strategy</a:t>
            </a:r>
            <a:endParaRPr lang="en-US" dirty="0"/>
          </a:p>
        </p:txBody>
      </p:sp>
      <p:sp>
        <p:nvSpPr>
          <p:cNvPr id="3" name="Content Placeholder 2">
            <a:extLst>
              <a:ext uri="{FF2B5EF4-FFF2-40B4-BE49-F238E27FC236}">
                <a16:creationId xmlns:a16="http://schemas.microsoft.com/office/drawing/2014/main" xmlns="" id="{4C62DDC2-21CF-48BF-8D73-586C0BE75B0E}"/>
              </a:ext>
            </a:extLst>
          </p:cNvPr>
          <p:cNvSpPr>
            <a:spLocks noGrp="1"/>
          </p:cNvSpPr>
          <p:nvPr>
            <p:ph idx="1"/>
          </p:nvPr>
        </p:nvSpPr>
        <p:spPr/>
        <p:txBody>
          <a:bodyPr>
            <a:normAutofit lnSpcReduction="10000"/>
          </a:bodyPr>
          <a:lstStyle/>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the Microsoft products and services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the capabilities of Azure Operations Management Suite and Azure Application Insights for monitoring Azure solutions</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leverage built-in Azure capabilities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identify third-party monitoring tools, including open source</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describe Azure architecture constructs, such as availability sets and update domains, and how they impact a patching strategy </a:t>
            </a:r>
          </a:p>
          <a:p>
            <a:pPr marL="457200" lvl="1" indent="-274320">
              <a:lnSpc>
                <a:spcPct val="120000"/>
              </a:lnSpc>
              <a:spcBef>
                <a:spcPts val="0"/>
              </a:spcBef>
              <a:buSzPts val="1000"/>
              <a:buFont typeface="Wingdings" panose="05000000000000000000" pitchFamily="2" charset="2"/>
              <a:buChar char="q"/>
              <a:tabLst>
                <a:tab pos="685800" algn="l"/>
              </a:tabLst>
            </a:pPr>
            <a:r>
              <a:rPr lang="en-US" dirty="0">
                <a:latin typeface="Calibri" panose="020F0502020204030204" pitchFamily="34" charset="0"/>
                <a:ea typeface="Calibri" panose="020F0502020204030204" pitchFamily="34" charset="0"/>
                <a:cs typeface="Times New Roman" panose="02020603050405020304" pitchFamily="18" charset="0"/>
              </a:rPr>
              <a:t>analyze logs by using the Azure Operations Management Suite </a:t>
            </a:r>
          </a:p>
          <a:p>
            <a:pPr marL="0" indent="0">
              <a:buNone/>
            </a:pPr>
            <a:endParaRPr lang="en-US" dirty="0"/>
          </a:p>
        </p:txBody>
      </p:sp>
    </p:spTree>
    <p:extLst>
      <p:ext uri="{BB962C8B-B14F-4D97-AF65-F5344CB8AC3E}">
        <p14:creationId xmlns:p14="http://schemas.microsoft.com/office/powerpoint/2010/main" val="288182573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Manager &amp; Azure Backup</a:t>
            </a:r>
          </a:p>
        </p:txBody>
      </p:sp>
      <p:sp>
        <p:nvSpPr>
          <p:cNvPr id="3" name="Content Placeholder 2"/>
          <p:cNvSpPr>
            <a:spLocks noGrp="1"/>
          </p:cNvSpPr>
          <p:nvPr>
            <p:ph idx="1"/>
          </p:nvPr>
        </p:nvSpPr>
        <p:spPr/>
        <p:txBody>
          <a:bodyPr>
            <a:normAutofit fontScale="70000" lnSpcReduction="20000"/>
          </a:bodyPr>
          <a:lstStyle/>
          <a:p>
            <a:pPr marL="571500" indent="-571500">
              <a:buFont typeface="Arial" panose="020B0604020202020204" pitchFamily="34" charset="0"/>
              <a:buChar char="•"/>
            </a:pPr>
            <a:r>
              <a:rPr lang="en-US" b="1" dirty="0"/>
              <a:t>DPM will backup more workloads</a:t>
            </a:r>
          </a:p>
          <a:p>
            <a:pPr marL="1028700" lvl="1" indent="-571500">
              <a:buFont typeface="Courier New" panose="02070309020205020404" pitchFamily="49" charset="0"/>
              <a:buChar char="o"/>
            </a:pPr>
            <a:r>
              <a:rPr lang="en-US" b="1" dirty="0"/>
              <a:t>SQL, Exchange, SharePoint</a:t>
            </a:r>
          </a:p>
          <a:p>
            <a:pPr marL="571500" indent="-571500">
              <a:buFont typeface="Arial" panose="020B0604020202020204" pitchFamily="34" charset="0"/>
              <a:buChar char="•"/>
            </a:pPr>
            <a:r>
              <a:rPr lang="en-US" b="1" dirty="0"/>
              <a:t>DPM is deployed on-premises as a physical server or virtual machine</a:t>
            </a:r>
            <a:r>
              <a:rPr lang="en-US" dirty="0"/>
              <a:t>—If you deploy DPM as a physical server or as an on-premises Hyper-V virtual machine you can back up data with Azure Backup in addition to backing data up to disk and tape.</a:t>
            </a:r>
          </a:p>
          <a:p>
            <a:pPr marL="1028700" lvl="1" indent="-571500">
              <a:buFont typeface="Courier New" panose="02070309020205020404" pitchFamily="49" charset="0"/>
              <a:buChar char="o"/>
            </a:pPr>
            <a:r>
              <a:rPr lang="en-US" dirty="0"/>
              <a:t>Azure Backup provides a simple method of offsite storage. You can store data with Azure up to </a:t>
            </a:r>
            <a:r>
              <a:rPr lang="en-US" b="1" dirty="0"/>
              <a:t>3360</a:t>
            </a:r>
            <a:r>
              <a:rPr lang="en-US" dirty="0"/>
              <a:t> days</a:t>
            </a:r>
          </a:p>
          <a:p>
            <a:pPr marL="571500" indent="-571500">
              <a:buFont typeface="Arial" panose="020B0604020202020204" pitchFamily="34" charset="0"/>
              <a:buChar char="•"/>
            </a:pPr>
            <a:endParaRPr lang="en-US" b="1" dirty="0"/>
          </a:p>
          <a:p>
            <a:pPr marL="571500" indent="-571500">
              <a:buFont typeface="Arial" panose="020B0604020202020204" pitchFamily="34" charset="0"/>
              <a:buChar char="•"/>
            </a:pPr>
            <a:r>
              <a:rPr lang="en-US" b="1" dirty="0"/>
              <a:t>DPM is deployed as a virtual machine in Azure</a:t>
            </a:r>
            <a:r>
              <a:rPr lang="en-US" dirty="0"/>
              <a:t>—If DPM is deployed as an Azure virtual machine (possible from System Center 2012 R2 with Update 3 or later) you can back up data to Azure disks attached to the DPM Azure virtual machine and then offload data storage with backup to Azure Backup.</a:t>
            </a:r>
          </a:p>
          <a:p>
            <a:pPr marL="1028700" lvl="1" indent="-571500">
              <a:buFont typeface="Courier New" panose="02070309020205020404" pitchFamily="49" charset="0"/>
              <a:buChar char="o"/>
            </a:pPr>
            <a:r>
              <a:rPr lang="en-US" dirty="0"/>
              <a:t>You can offload storage to Azure Backup from the Azure disk, allowing you to scale up by storing older data in Azure Backup and new data on disk</a:t>
            </a:r>
          </a:p>
        </p:txBody>
      </p:sp>
      <p:sp>
        <p:nvSpPr>
          <p:cNvPr id="4" name="Rectangle 3"/>
          <p:cNvSpPr/>
          <p:nvPr/>
        </p:nvSpPr>
        <p:spPr>
          <a:xfrm>
            <a:off x="420210" y="6319551"/>
            <a:ext cx="10339526" cy="523220"/>
          </a:xfrm>
          <a:prstGeom prst="rect">
            <a:avLst/>
          </a:prstGeom>
        </p:spPr>
        <p:txBody>
          <a:bodyPr wrap="square">
            <a:spAutoFit/>
          </a:bodyPr>
          <a:lstStyle/>
          <a:p>
            <a:r>
              <a:rPr lang="en-US" sz="2800" dirty="0"/>
              <a:t>https://technet.microsoft.com/en-us/library/jj728752(v=sc.12).aspx</a:t>
            </a:r>
          </a:p>
        </p:txBody>
      </p:sp>
    </p:spTree>
    <p:extLst>
      <p:ext uri="{BB962C8B-B14F-4D97-AF65-F5344CB8AC3E}">
        <p14:creationId xmlns:p14="http://schemas.microsoft.com/office/powerpoint/2010/main" val="3746553575"/>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dirty="0"/>
          </a:p>
        </p:txBody>
      </p:sp>
      <p:sp>
        <p:nvSpPr>
          <p:cNvPr id="6" name="Text Placeholder 5"/>
          <p:cNvSpPr>
            <a:spLocks noGrp="1"/>
          </p:cNvSpPr>
          <p:nvPr>
            <p:ph type="body" sz="quarter" idx="11"/>
          </p:nvPr>
        </p:nvSpPr>
        <p:spPr/>
        <p:txBody>
          <a:bodyPr/>
          <a:lstStyle/>
          <a:p>
            <a:pPr marL="571500" indent="-571500">
              <a:buFont typeface="Arial" panose="020B0604020202020204" pitchFamily="34" charset="0"/>
              <a:buChar char="•"/>
            </a:pPr>
            <a:r>
              <a:rPr lang="en-US" sz="3200" dirty="0"/>
              <a:t>When you create a recovery vault for Backup, use a different region than that of the servers and services you will be backing up. This will provide a level of protection against a regional disaster such as the failure of an Azure datacenter or hurricane that can take out an entire region including your on-premises datacenter.</a:t>
            </a:r>
          </a:p>
          <a:p>
            <a:pPr marL="571500" indent="-571500">
              <a:buFont typeface="Arial" panose="020B0604020202020204" pitchFamily="34" charset="0"/>
              <a:buChar char="•"/>
            </a:pPr>
            <a:r>
              <a:rPr lang="en-US" sz="3200" dirty="0"/>
              <a:t>Backup imposes a limit of 1,700 GB of data per volume that that you can back up in one backup operation</a:t>
            </a:r>
          </a:p>
          <a:p>
            <a:pPr marL="571500" indent="-571500">
              <a:buFont typeface="Arial" panose="020B0604020202020204" pitchFamily="34" charset="0"/>
              <a:buChar char="•"/>
            </a:pPr>
            <a:r>
              <a:rPr lang="en-US" sz="3200" dirty="0"/>
              <a:t>Limit of 366 Restore Points</a:t>
            </a:r>
          </a:p>
          <a:p>
            <a:r>
              <a:rPr lang="en-US" sz="3200" dirty="0"/>
              <a:t>Almost 10 years of retention (3,360 days  / 9.2 years)  </a:t>
            </a:r>
          </a:p>
        </p:txBody>
      </p:sp>
    </p:spTree>
    <p:extLst>
      <p:ext uri="{BB962C8B-B14F-4D97-AF65-F5344CB8AC3E}">
        <p14:creationId xmlns:p14="http://schemas.microsoft.com/office/powerpoint/2010/main" val="3988140219"/>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2">
            <a:extLst>
              <a:ext uri="{FF2B5EF4-FFF2-40B4-BE49-F238E27FC236}">
                <a16:creationId xmlns:a16="http://schemas.microsoft.com/office/drawing/2014/main" xmlns="" id="{307F88A6-1BC8-4DA3-BA81-2A636E6EE051}"/>
              </a:ext>
            </a:extLst>
          </p:cNvPr>
          <p:cNvPicPr>
            <a:picLocks noGrp="1" noChangeAspect="1"/>
          </p:cNvPicPr>
          <p:nvPr>
            <p:ph idx="1"/>
          </p:nvPr>
        </p:nvPicPr>
        <p:blipFill>
          <a:blip r:embed="rId3"/>
          <a:stretch>
            <a:fillRect/>
          </a:stretch>
        </p:blipFill>
        <p:spPr>
          <a:xfrm>
            <a:off x="862391" y="2810958"/>
            <a:ext cx="10905066" cy="3189731"/>
          </a:xfrm>
          <a:prstGeom prst="rect">
            <a:avLst/>
          </a:prstGeom>
        </p:spPr>
      </p:pic>
      <p:sp>
        <p:nvSpPr>
          <p:cNvPr id="7" name="Title 6">
            <a:extLst>
              <a:ext uri="{FF2B5EF4-FFF2-40B4-BE49-F238E27FC236}">
                <a16:creationId xmlns:a16="http://schemas.microsoft.com/office/drawing/2014/main" xmlns="" id="{C64D5DC0-8A5B-4D52-B6A6-0998765270E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6 Manage, Monitory, Business Continuity</a:t>
            </a:r>
          </a:p>
        </p:txBody>
      </p:sp>
    </p:spTree>
    <p:extLst>
      <p:ext uri="{BB962C8B-B14F-4D97-AF65-F5344CB8AC3E}">
        <p14:creationId xmlns:p14="http://schemas.microsoft.com/office/powerpoint/2010/main" val="166717467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Backup</a:t>
            </a:r>
          </a:p>
        </p:txBody>
      </p:sp>
      <p:sp>
        <p:nvSpPr>
          <p:cNvPr id="110" name="TextBox 109"/>
          <p:cNvSpPr txBox="1"/>
          <p:nvPr/>
        </p:nvSpPr>
        <p:spPr>
          <a:xfrm>
            <a:off x="6591447" y="3457958"/>
            <a:ext cx="652294" cy="878025"/>
          </a:xfrm>
          <a:prstGeom prst="rect">
            <a:avLst/>
          </a:prstGeom>
          <a:noFill/>
        </p:spPr>
        <p:txBody>
          <a:bodyPr wrap="none" lIns="0" tIns="0" rIns="0" bIns="0" rtlCol="0">
            <a:spAutoFit/>
          </a:bodyPr>
          <a:lstStyle/>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Scalable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Reliable</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a:p>
            <a:pPr algn="r" defTabSz="914367">
              <a:lnSpc>
                <a:spcPct val="90000"/>
              </a:lnSpc>
              <a:spcAft>
                <a:spcPts val="576"/>
              </a:spcAft>
            </a:pPr>
            <a:r>
              <a:rPr lang="en-US" sz="1176"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Secure</a:t>
            </a:r>
          </a:p>
        </p:txBody>
      </p:sp>
      <p:grpSp>
        <p:nvGrpSpPr>
          <p:cNvPr id="111" name="Group 110"/>
          <p:cNvGrpSpPr/>
          <p:nvPr/>
        </p:nvGrpSpPr>
        <p:grpSpPr>
          <a:xfrm rot="10800000">
            <a:off x="7420366" y="3493478"/>
            <a:ext cx="132714" cy="809716"/>
            <a:chOff x="6706249" y="2303505"/>
            <a:chExt cx="577419" cy="3780857"/>
          </a:xfrm>
        </p:grpSpPr>
        <p:sp>
          <p:nvSpPr>
            <p:cNvPr id="112"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3921"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13" name="Straight Connector 112"/>
            <p:cNvCxnSpPr/>
            <p:nvPr/>
          </p:nvCxnSpPr>
          <p:spPr>
            <a:xfrm flipH="1">
              <a:off x="6706249" y="4193933"/>
              <a:ext cx="259389" cy="0"/>
            </a:xfrm>
            <a:prstGeom prst="line">
              <a:avLst/>
            </a:prstGeom>
            <a:noFill/>
            <a:ln w="12700">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6" name="Rectangle 115"/>
          <p:cNvSpPr/>
          <p:nvPr/>
        </p:nvSpPr>
        <p:spPr bwMode="auto">
          <a:xfrm>
            <a:off x="7476511" y="4696121"/>
            <a:ext cx="3587318" cy="1298893"/>
          </a:xfrm>
          <a:prstGeom prst="rect">
            <a:avLst/>
          </a:prstGeom>
          <a:solidFill>
            <a:srgbClr val="9FCCF0"/>
          </a:solidFill>
          <a:ln w="28575"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7" name="TextBox 116"/>
          <p:cNvSpPr txBox="1"/>
          <p:nvPr/>
        </p:nvSpPr>
        <p:spPr>
          <a:xfrm rot="16200000">
            <a:off x="6557194" y="5190021"/>
            <a:ext cx="1313667" cy="325866"/>
          </a:xfrm>
          <a:prstGeom prst="rect">
            <a:avLst/>
          </a:prstGeom>
          <a:noFill/>
        </p:spPr>
        <p:txBody>
          <a:bodyPr wrap="square" lIns="0" tIns="0" rIns="0" bIns="0" rtlCol="0">
            <a:spAutoFit/>
          </a:bodyPr>
          <a:lstStyle/>
          <a:p>
            <a:pPr defTabSz="914367">
              <a:lnSpc>
                <a:spcPct val="90000"/>
              </a:lnSpc>
              <a:spcAft>
                <a:spcPts val="576"/>
              </a:spcAft>
            </a:pP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1176"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18" name="TextBox 117"/>
          <p:cNvSpPr txBox="1"/>
          <p:nvPr/>
        </p:nvSpPr>
        <p:spPr>
          <a:xfrm>
            <a:off x="7476511" y="6147599"/>
            <a:ext cx="3587318" cy="240344"/>
          </a:xfrm>
          <a:prstGeom prst="rect">
            <a:avLst/>
          </a:prstGeom>
          <a:noFill/>
        </p:spPr>
        <p:txBody>
          <a:bodyPr wrap="none" lIns="0" tIns="0" rIns="0" bIns="0" rtlCol="0" anchor="ctr" anchorCtr="0">
            <a:no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372"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 Datacenter/branch Office</a:t>
            </a:r>
          </a:p>
        </p:txBody>
      </p:sp>
      <p:cxnSp>
        <p:nvCxnSpPr>
          <p:cNvPr id="119" name="Straight Arrow Connector 118"/>
          <p:cNvCxnSpPr/>
          <p:nvPr/>
        </p:nvCxnSpPr>
        <p:spPr>
          <a:xfrm flipV="1">
            <a:off x="8147705"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0" name="Oval 119"/>
          <p:cNvSpPr/>
          <p:nvPr/>
        </p:nvSpPr>
        <p:spPr bwMode="auto">
          <a:xfrm>
            <a:off x="7902391"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1" name="Straight Arrow Connector 120"/>
          <p:cNvCxnSpPr/>
          <p:nvPr/>
        </p:nvCxnSpPr>
        <p:spPr>
          <a:xfrm flipV="1">
            <a:off x="10367841"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2" name="Oval 121"/>
          <p:cNvSpPr/>
          <p:nvPr/>
        </p:nvSpPr>
        <p:spPr bwMode="auto">
          <a:xfrm>
            <a:off x="10122526"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23" name="Straight Arrow Connector 122"/>
          <p:cNvCxnSpPr/>
          <p:nvPr/>
        </p:nvCxnSpPr>
        <p:spPr>
          <a:xfrm flipV="1">
            <a:off x="9270168" y="3231638"/>
            <a:ext cx="0" cy="1358199"/>
          </a:xfrm>
          <a:prstGeom prst="straightConnector1">
            <a:avLst/>
          </a:prstGeom>
          <a:no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24" name="Oval 123"/>
          <p:cNvSpPr/>
          <p:nvPr/>
        </p:nvSpPr>
        <p:spPr bwMode="auto">
          <a:xfrm>
            <a:off x="9024854" y="3665423"/>
            <a:ext cx="490629" cy="490629"/>
          </a:xfrm>
          <a:prstGeom prst="ellipse">
            <a:avLst/>
          </a:prstGeom>
          <a:solidFill>
            <a:srgbClr val="F2F2F2"/>
          </a:solid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3921"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25" name="TextBox 124"/>
          <p:cNvSpPr txBox="1"/>
          <p:nvPr/>
        </p:nvSpPr>
        <p:spPr>
          <a:xfrm>
            <a:off x="7789950" y="2704970"/>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126" name="TextBox 125"/>
          <p:cNvSpPr txBox="1"/>
          <p:nvPr/>
        </p:nvSpPr>
        <p:spPr>
          <a:xfrm>
            <a:off x="9091545" y="2704969"/>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127" name="TextBox 126"/>
          <p:cNvSpPr txBox="1"/>
          <p:nvPr/>
        </p:nvSpPr>
        <p:spPr>
          <a:xfrm>
            <a:off x="10151213" y="2704971"/>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128" name="Group 127"/>
          <p:cNvGrpSpPr/>
          <p:nvPr/>
        </p:nvGrpSpPr>
        <p:grpSpPr>
          <a:xfrm>
            <a:off x="7755601" y="1962830"/>
            <a:ext cx="784210" cy="633326"/>
            <a:chOff x="7911116" y="2001692"/>
            <a:chExt cx="799935" cy="646026"/>
          </a:xfrm>
        </p:grpSpPr>
        <p:sp>
          <p:nvSpPr>
            <p:cNvPr id="129"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30" name="Group 129"/>
            <p:cNvGrpSpPr/>
            <p:nvPr/>
          </p:nvGrpSpPr>
          <p:grpSpPr>
            <a:xfrm>
              <a:off x="7921242" y="2013843"/>
              <a:ext cx="779683" cy="625774"/>
              <a:chOff x="7921242" y="2013843"/>
              <a:chExt cx="779683" cy="625774"/>
            </a:xfrm>
          </p:grpSpPr>
          <p:sp>
            <p:nvSpPr>
              <p:cNvPr id="135"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6"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7"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31"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2"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3"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34"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38" name="Group 137"/>
          <p:cNvGrpSpPr/>
          <p:nvPr/>
        </p:nvGrpSpPr>
        <p:grpSpPr>
          <a:xfrm>
            <a:off x="8863172" y="1955719"/>
            <a:ext cx="802078" cy="647223"/>
            <a:chOff x="9040896" y="1994438"/>
            <a:chExt cx="818161" cy="660201"/>
          </a:xfrm>
        </p:grpSpPr>
        <p:sp>
          <p:nvSpPr>
            <p:cNvPr id="139"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40" name="Group 139"/>
            <p:cNvGrpSpPr/>
            <p:nvPr/>
          </p:nvGrpSpPr>
          <p:grpSpPr>
            <a:xfrm>
              <a:off x="9069421" y="2013843"/>
              <a:ext cx="779683" cy="625774"/>
              <a:chOff x="7921242" y="2013843"/>
              <a:chExt cx="779683" cy="625774"/>
            </a:xfrm>
          </p:grpSpPr>
          <p:sp>
            <p:nvSpPr>
              <p:cNvPr id="149"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0"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1"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41"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2" name="Line 19"/>
            <p:cNvSpPr>
              <a:spLocks noChangeShapeType="1"/>
            </p:cNvSpPr>
            <p:nvPr/>
          </p:nvSpPr>
          <p:spPr bwMode="auto">
            <a:xfrm>
              <a:off x="9259810" y="2209315"/>
              <a:ext cx="396635" cy="0"/>
            </a:xfrm>
            <a:prstGeom prst="line">
              <a:avLst/>
            </a:prstGeom>
            <a:noFill/>
            <a:ln w="12700"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3" name="Line 20"/>
            <p:cNvSpPr>
              <a:spLocks noChangeShapeType="1"/>
            </p:cNvSpPr>
            <p:nvPr/>
          </p:nvSpPr>
          <p:spPr bwMode="auto">
            <a:xfrm>
              <a:off x="9310439" y="2276145"/>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4" name="Line 21"/>
            <p:cNvSpPr>
              <a:spLocks noChangeShapeType="1"/>
            </p:cNvSpPr>
            <p:nvPr/>
          </p:nvSpPr>
          <p:spPr bwMode="auto">
            <a:xfrm>
              <a:off x="9310439" y="2314623"/>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5" name="Line 22"/>
            <p:cNvSpPr>
              <a:spLocks noChangeShapeType="1"/>
            </p:cNvSpPr>
            <p:nvPr/>
          </p:nvSpPr>
          <p:spPr bwMode="auto">
            <a:xfrm>
              <a:off x="9310439" y="2351076"/>
              <a:ext cx="147836" cy="0"/>
            </a:xfrm>
            <a:prstGeom prst="line">
              <a:avLst/>
            </a:prstGeom>
            <a:noFill/>
            <a:ln w="7938" cap="rnd">
              <a:solidFill>
                <a:srgbClr val="F2F2F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6" name="Oval 23"/>
            <p:cNvSpPr>
              <a:spLocks noChangeArrowheads="1"/>
            </p:cNvSpPr>
            <p:nvPr/>
          </p:nvSpPr>
          <p:spPr bwMode="auto">
            <a:xfrm>
              <a:off x="9595985"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7" name="Oval 24"/>
            <p:cNvSpPr>
              <a:spLocks noChangeArrowheads="1"/>
            </p:cNvSpPr>
            <p:nvPr/>
          </p:nvSpPr>
          <p:spPr bwMode="auto">
            <a:xfrm>
              <a:off x="9539281" y="2156661"/>
              <a:ext cx="18226"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48" name="Oval 25"/>
            <p:cNvSpPr>
              <a:spLocks noChangeArrowheads="1"/>
            </p:cNvSpPr>
            <p:nvPr/>
          </p:nvSpPr>
          <p:spPr bwMode="auto">
            <a:xfrm>
              <a:off x="9478526" y="2156661"/>
              <a:ext cx="20252" cy="20252"/>
            </a:xfrm>
            <a:prstGeom prst="ellipse">
              <a:avLst/>
            </a:prstGeom>
            <a:solidFill>
              <a:srgbClr val="F2F2F2"/>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52" name="Group 151"/>
          <p:cNvGrpSpPr/>
          <p:nvPr/>
        </p:nvGrpSpPr>
        <p:grpSpPr>
          <a:xfrm>
            <a:off x="9988862" y="1967633"/>
            <a:ext cx="778254" cy="625383"/>
            <a:chOff x="10189159" y="2006591"/>
            <a:chExt cx="793860" cy="637923"/>
          </a:xfrm>
        </p:grpSpPr>
        <p:sp>
          <p:nvSpPr>
            <p:cNvPr id="153"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4"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5"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156" name="Group 155"/>
            <p:cNvGrpSpPr/>
            <p:nvPr/>
          </p:nvGrpSpPr>
          <p:grpSpPr>
            <a:xfrm>
              <a:off x="10196211" y="2013843"/>
              <a:ext cx="779683" cy="625774"/>
              <a:chOff x="7921242" y="2013843"/>
              <a:chExt cx="779683" cy="625774"/>
            </a:xfrm>
          </p:grpSpPr>
          <p:sp>
            <p:nvSpPr>
              <p:cNvPr id="161"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2"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3"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57"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8"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59"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160"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164" name="Group 163"/>
          <p:cNvGrpSpPr/>
          <p:nvPr/>
        </p:nvGrpSpPr>
        <p:grpSpPr>
          <a:xfrm>
            <a:off x="10267226" y="3785134"/>
            <a:ext cx="206316" cy="251205"/>
            <a:chOff x="10473104" y="3860537"/>
            <a:chExt cx="210453" cy="256242"/>
          </a:xfrm>
        </p:grpSpPr>
        <p:sp>
          <p:nvSpPr>
            <p:cNvPr id="165"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166" name="Group 165"/>
            <p:cNvGrpSpPr/>
            <p:nvPr/>
          </p:nvGrpSpPr>
          <p:grpSpPr>
            <a:xfrm>
              <a:off x="10489231" y="3860537"/>
              <a:ext cx="194326" cy="256242"/>
              <a:chOff x="13609513" y="5808395"/>
              <a:chExt cx="971550" cy="1281112"/>
            </a:xfrm>
            <a:solidFill>
              <a:srgbClr val="9FCCF0"/>
            </a:solidFill>
          </p:grpSpPr>
          <p:sp>
            <p:nvSpPr>
              <p:cNvPr id="169"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6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67"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168"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70" name="Group 269"/>
          <p:cNvGrpSpPr/>
          <p:nvPr/>
        </p:nvGrpSpPr>
        <p:grpSpPr>
          <a:xfrm>
            <a:off x="9154965" y="3785134"/>
            <a:ext cx="206316" cy="251205"/>
            <a:chOff x="10473104" y="3860537"/>
            <a:chExt cx="210453" cy="256242"/>
          </a:xfrm>
        </p:grpSpPr>
        <p:sp>
          <p:nvSpPr>
            <p:cNvPr id="27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72" name="Group 271"/>
            <p:cNvGrpSpPr/>
            <p:nvPr/>
          </p:nvGrpSpPr>
          <p:grpSpPr>
            <a:xfrm>
              <a:off x="10489231" y="3860537"/>
              <a:ext cx="194326" cy="256242"/>
              <a:chOff x="13609513" y="5808395"/>
              <a:chExt cx="971550" cy="1281112"/>
            </a:xfrm>
            <a:solidFill>
              <a:srgbClr val="9FCCF0"/>
            </a:solidFill>
          </p:grpSpPr>
          <p:sp>
            <p:nvSpPr>
              <p:cNvPr id="27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8"/>
              <p:cNvSpPr>
                <a:spLocks/>
              </p:cNvSpPr>
              <p:nvPr/>
            </p:nvSpPr>
            <p:spPr bwMode="auto">
              <a:xfrm>
                <a:off x="13612688" y="6914882"/>
                <a:ext cx="968375" cy="174625"/>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7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7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grpSp>
        <p:nvGrpSpPr>
          <p:cNvPr id="280" name="Group 279"/>
          <p:cNvGrpSpPr/>
          <p:nvPr/>
        </p:nvGrpSpPr>
        <p:grpSpPr>
          <a:xfrm>
            <a:off x="8044546" y="3785134"/>
            <a:ext cx="206316" cy="251205"/>
            <a:chOff x="10473104" y="3860537"/>
            <a:chExt cx="210453" cy="256242"/>
          </a:xfrm>
        </p:grpSpPr>
        <p:sp>
          <p:nvSpPr>
            <p:cNvPr id="281" name="AutoShape 3"/>
            <p:cNvSpPr>
              <a:spLocks noChangeAspect="1" noChangeArrowheads="1" noTextEdit="1"/>
            </p:cNvSpPr>
            <p:nvPr/>
          </p:nvSpPr>
          <p:spPr bwMode="auto">
            <a:xfrm>
              <a:off x="10473104" y="3875259"/>
              <a:ext cx="205267" cy="23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nvGrpSpPr>
            <p:cNvPr id="282" name="Group 281"/>
            <p:cNvGrpSpPr/>
            <p:nvPr/>
          </p:nvGrpSpPr>
          <p:grpSpPr>
            <a:xfrm>
              <a:off x="10489231" y="3860537"/>
              <a:ext cx="194326" cy="256242"/>
              <a:chOff x="13609513" y="5808395"/>
              <a:chExt cx="971550" cy="1281113"/>
            </a:xfrm>
            <a:solidFill>
              <a:srgbClr val="9FCCF0"/>
            </a:solidFill>
          </p:grpSpPr>
          <p:sp>
            <p:nvSpPr>
              <p:cNvPr id="285" name="Freeform 5"/>
              <p:cNvSpPr>
                <a:spLocks/>
              </p:cNvSpPr>
              <p:nvPr/>
            </p:nvSpPr>
            <p:spPr bwMode="auto">
              <a:xfrm>
                <a:off x="13609513" y="5976670"/>
                <a:ext cx="971550" cy="1112837"/>
              </a:xfrm>
              <a:custGeom>
                <a:avLst/>
                <a:gdLst>
                  <a:gd name="T0" fmla="*/ 0 w 323"/>
                  <a:gd name="T1" fmla="*/ 0 h 371"/>
                  <a:gd name="T2" fmla="*/ 0 w 323"/>
                  <a:gd name="T3" fmla="*/ 312 h 371"/>
                  <a:gd name="T4" fmla="*/ 159 w 323"/>
                  <a:gd name="T5" fmla="*/ 371 h 371"/>
                  <a:gd name="T6" fmla="*/ 159 w 323"/>
                  <a:gd name="T7" fmla="*/ 371 h 371"/>
                  <a:gd name="T8" fmla="*/ 162 w 323"/>
                  <a:gd name="T9" fmla="*/ 371 h 371"/>
                  <a:gd name="T10" fmla="*/ 323 w 323"/>
                  <a:gd name="T11" fmla="*/ 312 h 371"/>
                  <a:gd name="T12" fmla="*/ 323 w 32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323" h="371">
                    <a:moveTo>
                      <a:pt x="0" y="0"/>
                    </a:moveTo>
                    <a:cubicBezTo>
                      <a:pt x="0" y="312"/>
                      <a:pt x="0" y="312"/>
                      <a:pt x="0" y="312"/>
                    </a:cubicBezTo>
                    <a:cubicBezTo>
                      <a:pt x="0" y="344"/>
                      <a:pt x="72" y="370"/>
                      <a:pt x="159" y="371"/>
                    </a:cubicBezTo>
                    <a:cubicBezTo>
                      <a:pt x="159" y="371"/>
                      <a:pt x="159" y="371"/>
                      <a:pt x="159" y="371"/>
                    </a:cubicBezTo>
                    <a:cubicBezTo>
                      <a:pt x="162" y="371"/>
                      <a:pt x="162" y="371"/>
                      <a:pt x="162" y="371"/>
                    </a:cubicBezTo>
                    <a:cubicBezTo>
                      <a:pt x="251" y="371"/>
                      <a:pt x="323" y="345"/>
                      <a:pt x="323" y="312"/>
                    </a:cubicBezTo>
                    <a:cubicBezTo>
                      <a:pt x="323" y="0"/>
                      <a:pt x="323" y="0"/>
                      <a:pt x="323"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6" name="Oval 6"/>
              <p:cNvSpPr>
                <a:spLocks noChangeArrowheads="1"/>
              </p:cNvSpPr>
              <p:nvPr/>
            </p:nvSpPr>
            <p:spPr bwMode="auto">
              <a:xfrm>
                <a:off x="13612688" y="5808395"/>
                <a:ext cx="968375" cy="347662"/>
              </a:xfrm>
              <a:prstGeom prst="ellipse">
                <a:avLst/>
              </a:pr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7" name="Freeform 8"/>
              <p:cNvSpPr>
                <a:spLocks/>
              </p:cNvSpPr>
              <p:nvPr/>
            </p:nvSpPr>
            <p:spPr bwMode="auto">
              <a:xfrm>
                <a:off x="13612688" y="6914881"/>
                <a:ext cx="968375" cy="17462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88" name="Freeform 9"/>
              <p:cNvSpPr>
                <a:spLocks/>
              </p:cNvSpPr>
              <p:nvPr/>
            </p:nvSpPr>
            <p:spPr bwMode="auto">
              <a:xfrm>
                <a:off x="13612688" y="5979845"/>
                <a:ext cx="968375" cy="173037"/>
              </a:xfrm>
              <a:custGeom>
                <a:avLst/>
                <a:gdLst>
                  <a:gd name="T0" fmla="*/ 322 w 322"/>
                  <a:gd name="T1" fmla="*/ 0 h 58"/>
                  <a:gd name="T2" fmla="*/ 161 w 322"/>
                  <a:gd name="T3" fmla="*/ 58 h 58"/>
                  <a:gd name="T4" fmla="*/ 0 w 322"/>
                  <a:gd name="T5" fmla="*/ 0 h 58"/>
                </a:gdLst>
                <a:ahLst/>
                <a:cxnLst>
                  <a:cxn ang="0">
                    <a:pos x="T0" y="T1"/>
                  </a:cxn>
                  <a:cxn ang="0">
                    <a:pos x="T2" y="T3"/>
                  </a:cxn>
                  <a:cxn ang="0">
                    <a:pos x="T4" y="T5"/>
                  </a:cxn>
                </a:cxnLst>
                <a:rect l="0" t="0" r="r" b="b"/>
                <a:pathLst>
                  <a:path w="322" h="58">
                    <a:moveTo>
                      <a:pt x="322" y="0"/>
                    </a:moveTo>
                    <a:cubicBezTo>
                      <a:pt x="322" y="32"/>
                      <a:pt x="250" y="58"/>
                      <a:pt x="161" y="58"/>
                    </a:cubicBezTo>
                    <a:cubicBezTo>
                      <a:pt x="72" y="58"/>
                      <a:pt x="0" y="32"/>
                      <a:pt x="0" y="0"/>
                    </a:cubicBezTo>
                  </a:path>
                </a:pathLst>
              </a:custGeom>
              <a:grp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9" name="Oval 11"/>
              <p:cNvSpPr>
                <a:spLocks noChangeArrowheads="1"/>
              </p:cNvSpPr>
              <p:nvPr/>
            </p:nvSpPr>
            <p:spPr bwMode="auto">
              <a:xfrm>
                <a:off x="13711113" y="5856020"/>
                <a:ext cx="769938" cy="231775"/>
              </a:xfrm>
              <a:prstGeom prst="ellipse">
                <a:avLst/>
              </a:prstGeom>
              <a:solidFill>
                <a:schemeClr val="tx2"/>
              </a:solidFill>
              <a:ln w="15875" cap="rnd">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grpSp>
        <p:sp>
          <p:nvSpPr>
            <p:cNvPr id="283" name="Freeform 7"/>
            <p:cNvSpPr>
              <a:spLocks/>
            </p:cNvSpPr>
            <p:nvPr/>
          </p:nvSpPr>
          <p:spPr bwMode="auto">
            <a:xfrm>
              <a:off x="10493449" y="3954462"/>
              <a:ext cx="187231" cy="23189"/>
            </a:xfrm>
            <a:custGeom>
              <a:avLst/>
              <a:gdLst>
                <a:gd name="T0" fmla="*/ 0 w 74"/>
                <a:gd name="T1" fmla="*/ 0 h 9"/>
                <a:gd name="T2" fmla="*/ 37 w 74"/>
                <a:gd name="T3" fmla="*/ 9 h 9"/>
                <a:gd name="T4" fmla="*/ 74 w 74"/>
                <a:gd name="T5" fmla="*/ 0 h 9"/>
              </a:gdLst>
              <a:ahLst/>
              <a:cxnLst>
                <a:cxn ang="0">
                  <a:pos x="T0" y="T1"/>
                </a:cxn>
                <a:cxn ang="0">
                  <a:pos x="T2" y="T3"/>
                </a:cxn>
                <a:cxn ang="0">
                  <a:pos x="T4" y="T5"/>
                </a:cxn>
              </a:cxnLst>
              <a:rect l="0" t="0" r="r" b="b"/>
              <a:pathLst>
                <a:path w="74" h="9">
                  <a:moveTo>
                    <a:pt x="0" y="0"/>
                  </a:moveTo>
                  <a:cubicBezTo>
                    <a:pt x="0" y="5"/>
                    <a:pt x="16" y="9"/>
                    <a:pt x="37" y="9"/>
                  </a:cubicBezTo>
                  <a:cubicBezTo>
                    <a:pt x="57" y="9"/>
                    <a:pt x="74" y="5"/>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sp>
          <p:nvSpPr>
            <p:cNvPr id="284" name="Freeform 8"/>
            <p:cNvSpPr>
              <a:spLocks/>
            </p:cNvSpPr>
            <p:nvPr/>
          </p:nvSpPr>
          <p:spPr bwMode="auto">
            <a:xfrm>
              <a:off x="10493449" y="4021585"/>
              <a:ext cx="187231" cy="20613"/>
            </a:xfrm>
            <a:custGeom>
              <a:avLst/>
              <a:gdLst>
                <a:gd name="T0" fmla="*/ 0 w 74"/>
                <a:gd name="T1" fmla="*/ 0 h 8"/>
                <a:gd name="T2" fmla="*/ 37 w 74"/>
                <a:gd name="T3" fmla="*/ 8 h 8"/>
                <a:gd name="T4" fmla="*/ 74 w 74"/>
                <a:gd name="T5" fmla="*/ 0 h 8"/>
              </a:gdLst>
              <a:ahLst/>
              <a:cxnLst>
                <a:cxn ang="0">
                  <a:pos x="T0" y="T1"/>
                </a:cxn>
                <a:cxn ang="0">
                  <a:pos x="T2" y="T3"/>
                </a:cxn>
                <a:cxn ang="0">
                  <a:pos x="T4" y="T5"/>
                </a:cxn>
              </a:cxnLst>
              <a:rect l="0" t="0" r="r" b="b"/>
              <a:pathLst>
                <a:path w="74" h="8">
                  <a:moveTo>
                    <a:pt x="0" y="0"/>
                  </a:moveTo>
                  <a:cubicBezTo>
                    <a:pt x="0" y="6"/>
                    <a:pt x="16" y="8"/>
                    <a:pt x="37" y="8"/>
                  </a:cubicBezTo>
                  <a:cubicBezTo>
                    <a:pt x="57" y="8"/>
                    <a:pt x="74" y="6"/>
                    <a:pt x="74"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914367"/>
              <a:endParaRPr lang="en-US" sz="3137">
                <a:solidFill>
                  <a:srgbClr val="353535"/>
                </a:solidFill>
                <a:latin typeface="Calibri" panose="020F0502020204030204" pitchFamily="34" charset="0"/>
                <a:cs typeface="Calibri" panose="020F0502020204030204" pitchFamily="34" charset="0"/>
              </a:endParaRPr>
            </a:p>
          </p:txBody>
        </p:sp>
      </p:grpSp>
      <p:sp>
        <p:nvSpPr>
          <p:cNvPr id="290" name="TextBox 289"/>
          <p:cNvSpPr txBox="1"/>
          <p:nvPr/>
        </p:nvSpPr>
        <p:spPr>
          <a:xfrm>
            <a:off x="7789950" y="5642805"/>
            <a:ext cx="693028"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Windows</a:t>
            </a:r>
          </a:p>
        </p:txBody>
      </p:sp>
      <p:sp>
        <p:nvSpPr>
          <p:cNvPr id="291" name="TextBox 290"/>
          <p:cNvSpPr txBox="1"/>
          <p:nvPr/>
        </p:nvSpPr>
        <p:spPr>
          <a:xfrm>
            <a:off x="9091545" y="5642804"/>
            <a:ext cx="333157" cy="190087"/>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VMs</a:t>
            </a:r>
          </a:p>
        </p:txBody>
      </p:sp>
      <p:sp>
        <p:nvSpPr>
          <p:cNvPr id="292" name="TextBox 291"/>
          <p:cNvSpPr txBox="1"/>
          <p:nvPr/>
        </p:nvSpPr>
        <p:spPr>
          <a:xfrm>
            <a:off x="10151213" y="5642806"/>
            <a:ext cx="431208" cy="190052"/>
          </a:xfrm>
          <a:prstGeom prst="rect">
            <a:avLst/>
          </a:prstGeom>
          <a:noFill/>
        </p:spPr>
        <p:txBody>
          <a:bodyPr wrap="none" lIns="0" tIns="0" rIns="0" bIns="0" rtlCol="0">
            <a:spAutoFit/>
          </a:bodyPr>
          <a:lstStyle/>
          <a:p>
            <a:pPr algn="ctr" defTabSz="914367">
              <a:lnSpc>
                <a:spcPct val="90000"/>
              </a:lnSpc>
              <a:spcAft>
                <a:spcPts val="576"/>
              </a:spcAft>
            </a:pPr>
            <a:r>
              <a:rPr lang="en-US" sz="1372" b="1" dirty="0">
                <a:gradFill>
                  <a:gsLst>
                    <a:gs pos="2917">
                      <a:srgbClr val="737373"/>
                    </a:gs>
                    <a:gs pos="49000">
                      <a:srgbClr val="737373"/>
                    </a:gs>
                  </a:gsLst>
                  <a:lin ang="5400000" scaled="0"/>
                </a:gradFill>
                <a:latin typeface="Calibri" panose="020F0502020204030204" pitchFamily="34" charset="0"/>
                <a:cs typeface="Calibri" panose="020F0502020204030204" pitchFamily="34" charset="0"/>
              </a:rPr>
              <a:t>App n</a:t>
            </a:r>
          </a:p>
        </p:txBody>
      </p:sp>
      <p:grpSp>
        <p:nvGrpSpPr>
          <p:cNvPr id="293" name="Group 292"/>
          <p:cNvGrpSpPr/>
          <p:nvPr/>
        </p:nvGrpSpPr>
        <p:grpSpPr>
          <a:xfrm>
            <a:off x="7755601" y="4900665"/>
            <a:ext cx="784210" cy="633326"/>
            <a:chOff x="7911116" y="2001692"/>
            <a:chExt cx="799935" cy="646026"/>
          </a:xfrm>
        </p:grpSpPr>
        <p:sp>
          <p:nvSpPr>
            <p:cNvPr id="294" name="AutoShape 3"/>
            <p:cNvSpPr>
              <a:spLocks noChangeAspect="1" noChangeArrowheads="1" noTextEdit="1"/>
            </p:cNvSpPr>
            <p:nvPr/>
          </p:nvSpPr>
          <p:spPr bwMode="auto">
            <a:xfrm>
              <a:off x="7911116" y="2001692"/>
              <a:ext cx="799935" cy="64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295" name="Group 294"/>
            <p:cNvGrpSpPr/>
            <p:nvPr/>
          </p:nvGrpSpPr>
          <p:grpSpPr>
            <a:xfrm>
              <a:off x="7921242" y="2013843"/>
              <a:ext cx="779683" cy="625774"/>
              <a:chOff x="7921242" y="2013843"/>
              <a:chExt cx="779683" cy="625774"/>
            </a:xfrm>
          </p:grpSpPr>
          <p:sp>
            <p:nvSpPr>
              <p:cNvPr id="300"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1"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2"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dirty="0">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296" name="Rectangle 5"/>
            <p:cNvSpPr>
              <a:spLocks noChangeArrowheads="1"/>
            </p:cNvSpPr>
            <p:nvPr/>
          </p:nvSpPr>
          <p:spPr bwMode="auto">
            <a:xfrm>
              <a:off x="8182486"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7" name="Rectangle 6"/>
            <p:cNvSpPr>
              <a:spLocks noChangeArrowheads="1"/>
            </p:cNvSpPr>
            <p:nvPr/>
          </p:nvSpPr>
          <p:spPr bwMode="auto">
            <a:xfrm>
              <a:off x="8318172" y="2133327"/>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8" name="Rectangle 7"/>
            <p:cNvSpPr>
              <a:spLocks noChangeArrowheads="1"/>
            </p:cNvSpPr>
            <p:nvPr/>
          </p:nvSpPr>
          <p:spPr bwMode="auto">
            <a:xfrm>
              <a:off x="8182486"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299" name="Rectangle 8"/>
            <p:cNvSpPr>
              <a:spLocks noChangeArrowheads="1"/>
            </p:cNvSpPr>
            <p:nvPr/>
          </p:nvSpPr>
          <p:spPr bwMode="auto">
            <a:xfrm>
              <a:off x="8318172" y="2269013"/>
              <a:ext cx="121509" cy="123535"/>
            </a:xfrm>
            <a:prstGeom prst="rect">
              <a:avLst/>
            </a:prstGeom>
            <a:solidFill>
              <a:schemeClr val="tx2"/>
            </a:solidFill>
            <a:ln>
              <a:noFill/>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03" name="Group 302"/>
          <p:cNvGrpSpPr/>
          <p:nvPr/>
        </p:nvGrpSpPr>
        <p:grpSpPr>
          <a:xfrm>
            <a:off x="8863172" y="4893554"/>
            <a:ext cx="802078" cy="647223"/>
            <a:chOff x="9040896" y="1994438"/>
            <a:chExt cx="818161" cy="660201"/>
          </a:xfrm>
        </p:grpSpPr>
        <p:sp>
          <p:nvSpPr>
            <p:cNvPr id="304" name="AutoShape 13"/>
            <p:cNvSpPr>
              <a:spLocks noChangeAspect="1" noChangeArrowheads="1" noTextEdit="1"/>
            </p:cNvSpPr>
            <p:nvPr/>
          </p:nvSpPr>
          <p:spPr bwMode="auto">
            <a:xfrm>
              <a:off x="9040896" y="1994438"/>
              <a:ext cx="818161" cy="66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05" name="Group 304"/>
            <p:cNvGrpSpPr/>
            <p:nvPr/>
          </p:nvGrpSpPr>
          <p:grpSpPr>
            <a:xfrm>
              <a:off x="9069421" y="2013843"/>
              <a:ext cx="779683" cy="625774"/>
              <a:chOff x="7921242" y="2013843"/>
              <a:chExt cx="779683" cy="625774"/>
            </a:xfrm>
          </p:grpSpPr>
          <p:sp>
            <p:nvSpPr>
              <p:cNvPr id="314"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5"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6"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06" name="Freeform 18"/>
            <p:cNvSpPr>
              <a:spLocks/>
            </p:cNvSpPr>
            <p:nvPr/>
          </p:nvSpPr>
          <p:spPr bwMode="auto">
            <a:xfrm>
              <a:off x="9255760" y="2120208"/>
              <a:ext cx="407055" cy="309849"/>
            </a:xfrm>
            <a:custGeom>
              <a:avLst/>
              <a:gdLst>
                <a:gd name="T0" fmla="*/ 198 w 204"/>
                <a:gd name="T1" fmla="*/ 155 h 155"/>
                <a:gd name="T2" fmla="*/ 11 w 204"/>
                <a:gd name="T3" fmla="*/ 155 h 155"/>
                <a:gd name="T4" fmla="*/ 0 w 204"/>
                <a:gd name="T5" fmla="*/ 147 h 155"/>
                <a:gd name="T6" fmla="*/ 0 w 204"/>
                <a:gd name="T7" fmla="*/ 9 h 155"/>
                <a:gd name="T8" fmla="*/ 10 w 204"/>
                <a:gd name="T9" fmla="*/ 0 h 155"/>
                <a:gd name="T10" fmla="*/ 194 w 204"/>
                <a:gd name="T11" fmla="*/ 0 h 155"/>
                <a:gd name="T12" fmla="*/ 204 w 204"/>
                <a:gd name="T13" fmla="*/ 11 h 155"/>
                <a:gd name="T14" fmla="*/ 204 w 204"/>
                <a:gd name="T15" fmla="*/ 149 h 155"/>
                <a:gd name="T16" fmla="*/ 198 w 20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155">
                  <a:moveTo>
                    <a:pt x="198" y="155"/>
                  </a:moveTo>
                  <a:cubicBezTo>
                    <a:pt x="11" y="155"/>
                    <a:pt x="11" y="155"/>
                    <a:pt x="11" y="155"/>
                  </a:cubicBezTo>
                  <a:cubicBezTo>
                    <a:pt x="5" y="155"/>
                    <a:pt x="0" y="152"/>
                    <a:pt x="0" y="147"/>
                  </a:cubicBezTo>
                  <a:cubicBezTo>
                    <a:pt x="0" y="9"/>
                    <a:pt x="0" y="9"/>
                    <a:pt x="0" y="9"/>
                  </a:cubicBezTo>
                  <a:cubicBezTo>
                    <a:pt x="0" y="4"/>
                    <a:pt x="5" y="0"/>
                    <a:pt x="10" y="0"/>
                  </a:cubicBezTo>
                  <a:cubicBezTo>
                    <a:pt x="194" y="0"/>
                    <a:pt x="194" y="0"/>
                    <a:pt x="194" y="0"/>
                  </a:cubicBezTo>
                  <a:cubicBezTo>
                    <a:pt x="200" y="0"/>
                    <a:pt x="204" y="5"/>
                    <a:pt x="204" y="11"/>
                  </a:cubicBezTo>
                  <a:cubicBezTo>
                    <a:pt x="204" y="149"/>
                    <a:pt x="204" y="149"/>
                    <a:pt x="204" y="149"/>
                  </a:cubicBezTo>
                  <a:cubicBezTo>
                    <a:pt x="204" y="152"/>
                    <a:pt x="202" y="155"/>
                    <a:pt x="198" y="155"/>
                  </a:cubicBezTo>
                  <a:close/>
                </a:path>
              </a:pathLst>
            </a:custGeom>
            <a:solidFill>
              <a:schemeClr val="tx2"/>
            </a:solidFill>
            <a:ln w="1270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9259810" y="2209315"/>
              <a:ext cx="396635"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9310439" y="2276145"/>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9310439" y="2314623"/>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0" name="Line 22"/>
            <p:cNvSpPr>
              <a:spLocks noChangeShapeType="1"/>
            </p:cNvSpPr>
            <p:nvPr/>
          </p:nvSpPr>
          <p:spPr bwMode="auto">
            <a:xfrm>
              <a:off x="9310439" y="2351076"/>
              <a:ext cx="147836" cy="0"/>
            </a:xfrm>
            <a:prstGeom prst="line">
              <a:avLst/>
            </a:prstGeom>
            <a:noFill/>
            <a:ln w="793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1" name="Oval 23"/>
            <p:cNvSpPr>
              <a:spLocks noChangeArrowheads="1"/>
            </p:cNvSpPr>
            <p:nvPr/>
          </p:nvSpPr>
          <p:spPr bwMode="auto">
            <a:xfrm>
              <a:off x="9595985"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2" name="Oval 24"/>
            <p:cNvSpPr>
              <a:spLocks noChangeArrowheads="1"/>
            </p:cNvSpPr>
            <p:nvPr/>
          </p:nvSpPr>
          <p:spPr bwMode="auto">
            <a:xfrm>
              <a:off x="9539281" y="2156661"/>
              <a:ext cx="18226"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3" name="Oval 25"/>
            <p:cNvSpPr>
              <a:spLocks noChangeArrowheads="1"/>
            </p:cNvSpPr>
            <p:nvPr/>
          </p:nvSpPr>
          <p:spPr bwMode="auto">
            <a:xfrm>
              <a:off x="9478526" y="2156661"/>
              <a:ext cx="20252" cy="20252"/>
            </a:xfrm>
            <a:prstGeom prst="ellipse">
              <a:avLst/>
            </a:prstGeom>
            <a:solidFill>
              <a:schemeClr val="bg1"/>
            </a:solidFill>
            <a:ln w="6350"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grpSp>
        <p:nvGrpSpPr>
          <p:cNvPr id="317" name="Group 316"/>
          <p:cNvGrpSpPr/>
          <p:nvPr/>
        </p:nvGrpSpPr>
        <p:grpSpPr>
          <a:xfrm>
            <a:off x="9988862" y="4905468"/>
            <a:ext cx="778254" cy="625383"/>
            <a:chOff x="10189159" y="2006591"/>
            <a:chExt cx="793860" cy="637923"/>
          </a:xfrm>
        </p:grpSpPr>
        <p:sp>
          <p:nvSpPr>
            <p:cNvPr id="318" name="AutoShape 27"/>
            <p:cNvSpPr>
              <a:spLocks noChangeAspect="1" noChangeArrowheads="1" noTextEdit="1"/>
            </p:cNvSpPr>
            <p:nvPr/>
          </p:nvSpPr>
          <p:spPr bwMode="auto">
            <a:xfrm>
              <a:off x="10189159" y="2006591"/>
              <a:ext cx="793860" cy="637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19" name="Line 34"/>
            <p:cNvSpPr>
              <a:spLocks noChangeShapeType="1"/>
            </p:cNvSpPr>
            <p:nvPr/>
          </p:nvSpPr>
          <p:spPr bwMode="auto">
            <a:xfrm>
              <a:off x="10450404"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0" name="Line 36"/>
            <p:cNvSpPr>
              <a:spLocks noChangeShapeType="1"/>
            </p:cNvSpPr>
            <p:nvPr/>
          </p:nvSpPr>
          <p:spPr bwMode="auto">
            <a:xfrm>
              <a:off x="10326869" y="245009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nvGrpSpPr>
            <p:cNvPr id="321" name="Group 320"/>
            <p:cNvGrpSpPr/>
            <p:nvPr/>
          </p:nvGrpSpPr>
          <p:grpSpPr>
            <a:xfrm>
              <a:off x="10196211" y="2013843"/>
              <a:ext cx="779683" cy="625774"/>
              <a:chOff x="7921242" y="2013843"/>
              <a:chExt cx="779683" cy="625774"/>
            </a:xfrm>
          </p:grpSpPr>
          <p:sp>
            <p:nvSpPr>
              <p:cNvPr id="326" name="Line 9"/>
              <p:cNvSpPr>
                <a:spLocks noChangeShapeType="1"/>
              </p:cNvSpPr>
              <p:nvPr/>
            </p:nvSpPr>
            <p:spPr bwMode="auto">
              <a:xfrm>
                <a:off x="8312096" y="2516083"/>
                <a:ext cx="0" cy="115434"/>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7" name="Line 10"/>
              <p:cNvSpPr>
                <a:spLocks noChangeShapeType="1"/>
              </p:cNvSpPr>
              <p:nvPr/>
            </p:nvSpPr>
            <p:spPr bwMode="auto">
              <a:xfrm>
                <a:off x="8186537" y="2639617"/>
                <a:ext cx="249094" cy="0"/>
              </a:xfrm>
              <a:prstGeom prst="line">
                <a:avLst/>
              </a:prstGeom>
              <a:noFill/>
              <a:ln w="25400"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8" name="Rectangle 11"/>
              <p:cNvSpPr>
                <a:spLocks noChangeArrowheads="1"/>
              </p:cNvSpPr>
              <p:nvPr/>
            </p:nvSpPr>
            <p:spPr bwMode="auto">
              <a:xfrm>
                <a:off x="7921242" y="2013843"/>
                <a:ext cx="779683" cy="500214"/>
              </a:xfrm>
              <a:prstGeom prst="rect">
                <a:avLst/>
              </a:prstGeom>
              <a:solidFill>
                <a:schemeClr val="bg2"/>
              </a:solidFill>
              <a:ln w="25400" cap="rnd">
                <a:solidFill>
                  <a:schemeClr val="accent5"/>
                </a:solid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322" name="Line 32"/>
            <p:cNvSpPr>
              <a:spLocks noChangeShapeType="1"/>
            </p:cNvSpPr>
            <p:nvPr/>
          </p:nvSpPr>
          <p:spPr bwMode="auto">
            <a:xfrm>
              <a:off x="10326869" y="2184804"/>
              <a:ext cx="297698"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3" name="Line 33"/>
            <p:cNvSpPr>
              <a:spLocks noChangeShapeType="1"/>
            </p:cNvSpPr>
            <p:nvPr/>
          </p:nvSpPr>
          <p:spPr bwMode="auto">
            <a:xfrm>
              <a:off x="10324844" y="2267836"/>
              <a:ext cx="218717"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4" name="Line 38"/>
            <p:cNvSpPr>
              <a:spLocks noChangeShapeType="1"/>
            </p:cNvSpPr>
            <p:nvPr/>
          </p:nvSpPr>
          <p:spPr bwMode="auto">
            <a:xfrm>
              <a:off x="10326869" y="2358968"/>
              <a:ext cx="129610"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sp>
          <p:nvSpPr>
            <p:cNvPr id="325" name="Rectangle 39"/>
            <p:cNvSpPr>
              <a:spLocks noChangeArrowheads="1"/>
            </p:cNvSpPr>
            <p:nvPr/>
          </p:nvSpPr>
          <p:spPr bwMode="auto">
            <a:xfrm>
              <a:off x="10709623" y="2176913"/>
              <a:ext cx="137710" cy="222557"/>
            </a:xfrm>
            <a:prstGeom prst="rect">
              <a:avLst/>
            </a:prstGeom>
            <a:solidFill>
              <a:schemeClr val="tx2"/>
            </a:solidFill>
            <a:ln w="11113" cap="rnd">
              <a:noFill/>
              <a:prstDash val="solid"/>
              <a:round/>
              <a:headEnd/>
              <a:tailEnd/>
            </a:ln>
            <a:extLst/>
          </p:spPr>
          <p:txBody>
            <a:bodyPr vert="horz" wrap="square" lIns="87880" tIns="43940" rIns="87880" bIns="43940" numCol="1" anchor="t" anchorCtr="0" compatLnSpc="1">
              <a:prstTxWarp prst="textNoShape">
                <a:avLst/>
              </a:prstTxWarp>
            </a:bodyPr>
            <a:lstStyle/>
            <a:p>
              <a:pPr defTabSz="914367"/>
              <a:endParaRPr lang="en-US" sz="3137">
                <a:ln w="53975">
                  <a:solidFill>
                    <a:srgbClr val="969696"/>
                  </a:solidFill>
                </a:ln>
                <a:solidFill>
                  <a:srgbClr val="353535"/>
                </a:solidFill>
                <a:latin typeface="Calibri" panose="020F0502020204030204" pitchFamily="34" charset="0"/>
                <a:cs typeface="Calibri" panose="020F0502020204030204" pitchFamily="34" charset="0"/>
              </a:endParaRPr>
            </a:p>
          </p:txBody>
        </p: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grpSp>
        <p:nvGrpSpPr>
          <p:cNvPr id="178" name="Group 177"/>
          <p:cNvGrpSpPr>
            <a:grpSpLocks noChangeAspect="1"/>
          </p:cNvGrpSpPr>
          <p:nvPr/>
        </p:nvGrpSpPr>
        <p:grpSpPr bwMode="auto">
          <a:xfrm>
            <a:off x="7323207" y="581762"/>
            <a:ext cx="4127856" cy="2516496"/>
            <a:chOff x="2581" y="1387"/>
            <a:chExt cx="2677" cy="1632"/>
          </a:xfrm>
          <a:noFill/>
        </p:grpSpPr>
        <p:sp>
          <p:nvSpPr>
            <p:cNvPr id="179"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1" name="Rectangle 170"/>
          <p:cNvSpPr/>
          <p:nvPr/>
        </p:nvSpPr>
        <p:spPr>
          <a:xfrm>
            <a:off x="343941" y="1813009"/>
            <a:ext cx="5236840" cy="2792046"/>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virtual machines with fabric-level protection</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Direct-to-cloud backup of files and folders </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Built-in protection against ransomware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Economical cloud pricing with pay-as-you-</a:t>
            </a:r>
            <a:b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go storage</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Large scale, fast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Central storage of remote office backups without in-house management </a:t>
            </a:r>
          </a:p>
        </p:txBody>
      </p:sp>
    </p:spTree>
    <p:extLst>
      <p:ext uri="{BB962C8B-B14F-4D97-AF65-F5344CB8AC3E}">
        <p14:creationId xmlns:p14="http://schemas.microsoft.com/office/powerpoint/2010/main" val="1811399358"/>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Deploy Azure Backup</a:t>
            </a:r>
          </a:p>
        </p:txBody>
      </p:sp>
      <p:sp>
        <p:nvSpPr>
          <p:cNvPr id="171" name="Rectangle 170"/>
          <p:cNvSpPr/>
          <p:nvPr/>
        </p:nvSpPr>
        <p:spPr>
          <a:xfrm>
            <a:off x="343941" y="1813009"/>
            <a:ext cx="5236840" cy="3341107"/>
          </a:xfrm>
          <a:prstGeom prst="rect">
            <a:avLst/>
          </a:prstGeom>
        </p:spPr>
        <p:txBody>
          <a:bodyPr wrap="square" lIns="179285" rIns="179285">
            <a:spAutoFit/>
          </a:bodyPr>
          <a:lstStyle/>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Create a Recover Services Vault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Set storage redundancy for the vault (local or geo redundant)</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Configure the vault (where and what is backed up)</a:t>
            </a:r>
          </a:p>
          <a:p>
            <a:pPr marL="342900"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Prepare the infrastructure</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Install and register agent</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Backup files and folders</a:t>
            </a:r>
          </a:p>
          <a:p>
            <a:pPr marL="800100" lvl="1" indent="-342900" defTabSz="878727" fontAlgn="base">
              <a:spcBef>
                <a:spcPct val="0"/>
              </a:spcBef>
              <a:spcAft>
                <a:spcPts val="1153"/>
              </a:spcAft>
              <a:buAutoNum type="arabicPeriod"/>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Schedule job in the agent</a:t>
            </a:r>
          </a:p>
          <a:p>
            <a:pPr marL="342900" indent="-342900" defTabSz="878727" fontAlgn="base">
              <a:spcBef>
                <a:spcPct val="0"/>
              </a:spcBef>
              <a:spcAft>
                <a:spcPts val="1153"/>
              </a:spcAft>
              <a:buAutoNum type="arabicPeriod"/>
              <a:defRPr/>
            </a:pPr>
            <a:endPar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p:txBody>
      </p:sp>
      <p:pic>
        <p:nvPicPr>
          <p:cNvPr id="1028" name="Picture 4" descr="Backup goal configured, next prepare infrastructure">
            <a:extLst>
              <a:ext uri="{FF2B5EF4-FFF2-40B4-BE49-F238E27FC236}">
                <a16:creationId xmlns:a16="http://schemas.microsoft.com/office/drawing/2014/main" xmlns="" id="{01063B28-E5D2-4C65-8F19-095A0EA1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517" y="845473"/>
            <a:ext cx="4762500" cy="5067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nfiguring files and folders">
            <a:extLst>
              <a:ext uri="{FF2B5EF4-FFF2-40B4-BE49-F238E27FC236}">
                <a16:creationId xmlns:a16="http://schemas.microsoft.com/office/drawing/2014/main" xmlns="" id="{6EBD2722-10EB-482B-A8E5-1513B9F5A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340" y="2947493"/>
            <a:ext cx="234315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997780"/>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1913" y="329938"/>
            <a:ext cx="11378153" cy="646331"/>
          </a:xfrm>
          <a:prstGeom prst="rect">
            <a:avLst/>
          </a:prstGeom>
          <a:noFill/>
        </p:spPr>
        <p:txBody>
          <a:bodyPr wrap="square" rtlCol="0">
            <a:spAutoFit/>
          </a:bodyPr>
          <a:lstStyle/>
          <a:p>
            <a:r>
              <a:rPr lang="en-US" sz="3600" dirty="0" smtClean="0"/>
              <a:t>Demo</a:t>
            </a:r>
            <a:endParaRPr lang="en-US" sz="3600" dirty="0"/>
          </a:p>
        </p:txBody>
      </p:sp>
      <p:sp>
        <p:nvSpPr>
          <p:cNvPr id="3" name="TextBox 2"/>
          <p:cNvSpPr txBox="1"/>
          <p:nvPr/>
        </p:nvSpPr>
        <p:spPr>
          <a:xfrm>
            <a:off x="603315" y="1753386"/>
            <a:ext cx="10699423" cy="954107"/>
          </a:xfrm>
          <a:prstGeom prst="rect">
            <a:avLst/>
          </a:prstGeom>
          <a:noFill/>
        </p:spPr>
        <p:txBody>
          <a:bodyPr wrap="square" rtlCol="0">
            <a:spAutoFit/>
          </a:bodyPr>
          <a:lstStyle/>
          <a:p>
            <a:r>
              <a:rPr lang="en-US" sz="2800" dirty="0" smtClean="0"/>
              <a:t>Deploy Azure Backup</a:t>
            </a:r>
          </a:p>
          <a:p>
            <a:r>
              <a:rPr lang="en-US" sz="2800" dirty="0"/>
              <a:t>	</a:t>
            </a:r>
            <a:r>
              <a:rPr lang="en-US" sz="2800" dirty="0" smtClean="0"/>
              <a:t>Create an Recovery Vault</a:t>
            </a:r>
            <a:endParaRPr lang="en-US" sz="2800" dirty="0"/>
          </a:p>
        </p:txBody>
      </p:sp>
    </p:spTree>
    <p:extLst>
      <p:ext uri="{BB962C8B-B14F-4D97-AF65-F5344CB8AC3E}">
        <p14:creationId xmlns:p14="http://schemas.microsoft.com/office/powerpoint/2010/main" val="151939245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5266466" y="973"/>
            <a:ext cx="6951471"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System Center DPM</a:t>
            </a:r>
          </a:p>
        </p:txBody>
      </p:sp>
      <p:sp>
        <p:nvSpPr>
          <p:cNvPr id="171" name="Rectangle 170"/>
          <p:cNvSpPr/>
          <p:nvPr/>
        </p:nvSpPr>
        <p:spPr>
          <a:xfrm>
            <a:off x="343941" y="1813009"/>
            <a:ext cx="5236840" cy="2309478"/>
          </a:xfrm>
          <a:prstGeom prst="rect">
            <a:avLst/>
          </a:prstGeom>
        </p:spPr>
        <p:txBody>
          <a:bodyPr wrap="square" lIns="179285" rIns="179285">
            <a:spAutoFit/>
          </a:bodyPr>
          <a:lstStyle/>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Application-aware snapshots (VSS)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Full flexibility for when to take backups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granularity (all)</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Can use Recovery Services vault</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Linux support on Hyper-V and VMware VMs</a:t>
            </a:r>
          </a:p>
          <a:p>
            <a:pPr defTabSz="878727" fontAlgn="base">
              <a:spcBef>
                <a:spcPct val="0"/>
              </a:spcBef>
              <a:spcAft>
                <a:spcPts val="1153"/>
              </a:spcAft>
              <a:defRPr/>
            </a:pPr>
            <a:r>
              <a:rPr lang="en-US" sz="1568"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Back up and restore VMware VMs using DPM</a:t>
            </a:r>
          </a:p>
        </p:txBody>
      </p:sp>
      <p:sp>
        <p:nvSpPr>
          <p:cNvPr id="172" name="Rounded Rectangle 47">
            <a:extLst>
              <a:ext uri="{FF2B5EF4-FFF2-40B4-BE49-F238E27FC236}">
                <a16:creationId xmlns:a16="http://schemas.microsoft.com/office/drawing/2014/main" xmlns="" id="{1A8F39A9-F0AC-4C4A-942E-8C4EF96DBAE4}"/>
              </a:ext>
            </a:extLst>
          </p:cNvPr>
          <p:cNvSpPr/>
          <p:nvPr/>
        </p:nvSpPr>
        <p:spPr bwMode="auto">
          <a:xfrm>
            <a:off x="6116646" y="4233219"/>
            <a:ext cx="4960401" cy="2135939"/>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grpSp>
        <p:nvGrpSpPr>
          <p:cNvPr id="173" name="Group 132">
            <a:extLst>
              <a:ext uri="{FF2B5EF4-FFF2-40B4-BE49-F238E27FC236}">
                <a16:creationId xmlns:a16="http://schemas.microsoft.com/office/drawing/2014/main" xmlns="" id="{CE84F606-6865-4403-804D-6196B71F8644}"/>
              </a:ext>
            </a:extLst>
          </p:cNvPr>
          <p:cNvGrpSpPr/>
          <p:nvPr/>
        </p:nvGrpSpPr>
        <p:grpSpPr>
          <a:xfrm>
            <a:off x="7335984" y="4277005"/>
            <a:ext cx="2756262" cy="2420133"/>
            <a:chOff x="4797869" y="2928329"/>
            <a:chExt cx="367105" cy="322337"/>
          </a:xfrm>
        </p:grpSpPr>
        <p:sp>
          <p:nvSpPr>
            <p:cNvPr id="174" name="Oval 173">
              <a:extLst>
                <a:ext uri="{FF2B5EF4-FFF2-40B4-BE49-F238E27FC236}">
                  <a16:creationId xmlns:a16="http://schemas.microsoft.com/office/drawing/2014/main" xmlns="" id="{FD04AF85-BA66-412B-A656-102657B0C0D5}"/>
                </a:ext>
              </a:extLst>
            </p:cNvPr>
            <p:cNvSpPr/>
            <p:nvPr/>
          </p:nvSpPr>
          <p:spPr>
            <a:xfrm>
              <a:off x="4797869" y="3119107"/>
              <a:ext cx="367105" cy="131559"/>
            </a:xfrm>
            <a:prstGeom prst="ellipse">
              <a:avLst/>
            </a:prstGeom>
            <a:gradFill flip="none" rotWithShape="1">
              <a:gsLst>
                <a:gs pos="0">
                  <a:srgbClr val="000000">
                    <a:alpha val="59000"/>
                  </a:srgb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defTabSz="914400" eaLnBrk="1" fontAlgn="auto" hangingPunct="1">
                <a:spcBef>
                  <a:spcPts val="0"/>
                </a:spcBef>
                <a:spcAft>
                  <a:spcPts val="0"/>
                </a:spcAft>
                <a:defRPr/>
              </a:pPr>
              <a:endParaRPr lang="en-US" kern="0">
                <a:solidFill>
                  <a:srgbClr val="000000"/>
                </a:solidFill>
                <a:latin typeface="Calibri"/>
              </a:endParaRPr>
            </a:p>
          </p:txBody>
        </p:sp>
        <p:grpSp>
          <p:nvGrpSpPr>
            <p:cNvPr id="175" name="Group 195">
              <a:extLst>
                <a:ext uri="{FF2B5EF4-FFF2-40B4-BE49-F238E27FC236}">
                  <a16:creationId xmlns:a16="http://schemas.microsoft.com/office/drawing/2014/main" xmlns="" id="{01694197-EA55-401A-92E7-D7A539717C9C}"/>
                </a:ext>
              </a:extLst>
            </p:cNvPr>
            <p:cNvGrpSpPr/>
            <p:nvPr/>
          </p:nvGrpSpPr>
          <p:grpSpPr>
            <a:xfrm>
              <a:off x="4822450" y="2928329"/>
              <a:ext cx="308704" cy="302111"/>
              <a:chOff x="4904375" y="2755269"/>
              <a:chExt cx="324356" cy="317428"/>
            </a:xfrm>
          </p:grpSpPr>
          <p:sp>
            <p:nvSpPr>
              <p:cNvPr id="176" name="Oval 175">
                <a:extLst>
                  <a:ext uri="{FF2B5EF4-FFF2-40B4-BE49-F238E27FC236}">
                    <a16:creationId xmlns:a16="http://schemas.microsoft.com/office/drawing/2014/main" xmlns="" id="{E8836557-1A3D-4546-B687-8C14804DBF6A}"/>
                  </a:ext>
                </a:extLst>
              </p:cNvPr>
              <p:cNvSpPr/>
              <p:nvPr/>
            </p:nvSpPr>
            <p:spPr>
              <a:xfrm>
                <a:off x="4904375" y="2956458"/>
                <a:ext cx="324356" cy="116239"/>
              </a:xfrm>
              <a:prstGeom prst="ellipse">
                <a:avLst/>
              </a:prstGeom>
              <a:gradFill flip="none" rotWithShape="1">
                <a:gsLst>
                  <a:gs pos="0">
                    <a:sysClr val="windowText" lastClr="000000">
                      <a:lumMod val="65000"/>
                      <a:lumOff val="35000"/>
                    </a:sysClr>
                  </a:gs>
                  <a:gs pos="92000">
                    <a:sysClr val="windowText" lastClr="000000">
                      <a:lumMod val="50000"/>
                      <a:lumOff val="50000"/>
                      <a:alpha val="0"/>
                    </a:sysClr>
                  </a:gs>
                </a:gsLst>
                <a:path path="shape">
                  <a:fillToRect l="50000" t="50000" r="50000" b="50000"/>
                </a:path>
                <a:tileRect/>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77" name="Flowchart: Magnetic Disk 176">
                <a:extLst>
                  <a:ext uri="{FF2B5EF4-FFF2-40B4-BE49-F238E27FC236}">
                    <a16:creationId xmlns:a16="http://schemas.microsoft.com/office/drawing/2014/main" xmlns="" id="{51BBA058-B38A-4830-8660-8C96AF113986}"/>
                  </a:ext>
                </a:extLst>
              </p:cNvPr>
              <p:cNvSpPr/>
              <p:nvPr/>
            </p:nvSpPr>
            <p:spPr>
              <a:xfrm flipH="1">
                <a:off x="4932588" y="2755269"/>
                <a:ext cx="231423" cy="292781"/>
              </a:xfrm>
              <a:prstGeom prst="flowChartMagneticDisk">
                <a:avLst/>
              </a:prstGeom>
              <a:gradFill>
                <a:gsLst>
                  <a:gs pos="0">
                    <a:srgbClr val="00B0F0"/>
                  </a:gs>
                  <a:gs pos="38000">
                    <a:sysClr val="window" lastClr="FFFFFF"/>
                  </a:gs>
                  <a:gs pos="82000">
                    <a:srgbClr val="007CA8"/>
                  </a:gs>
                  <a:gs pos="100000">
                    <a:sysClr val="window" lastClr="FFFFFF"/>
                  </a:gs>
                </a:gsLst>
                <a:lin ang="21594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sp>
            <p:nvSpPr>
              <p:cNvPr id="181" name="Oval 180">
                <a:extLst>
                  <a:ext uri="{FF2B5EF4-FFF2-40B4-BE49-F238E27FC236}">
                    <a16:creationId xmlns:a16="http://schemas.microsoft.com/office/drawing/2014/main" xmlns="" id="{A4BA3BCF-4A13-46F6-A0DC-CBFF6A266710}"/>
                  </a:ext>
                </a:extLst>
              </p:cNvPr>
              <p:cNvSpPr/>
              <p:nvPr/>
            </p:nvSpPr>
            <p:spPr>
              <a:xfrm flipH="1">
                <a:off x="4933912" y="2755269"/>
                <a:ext cx="230101" cy="95227"/>
              </a:xfrm>
              <a:prstGeom prst="ellipse">
                <a:avLst/>
              </a:prstGeom>
              <a:gradFill>
                <a:gsLst>
                  <a:gs pos="31000">
                    <a:sysClr val="window" lastClr="FFFFFF"/>
                  </a:gs>
                  <a:gs pos="82000">
                    <a:srgbClr val="007CA8"/>
                  </a:gs>
                </a:gsLst>
                <a:lin ang="17400000" scaled="0"/>
              </a:gradFill>
              <a:ln w="38100" cap="flat" cmpd="sng" algn="ctr">
                <a:noFill/>
                <a:prstDash val="solid"/>
              </a:ln>
              <a:effectLst/>
            </p:spPr>
            <p:txBody>
              <a:bodyPr rtlCol="0" anchor="ctr"/>
              <a:lstStyle/>
              <a:p>
                <a:pPr algn="ctr">
                  <a:defRPr/>
                </a:pPr>
                <a:endParaRPr lang="en-US">
                  <a:solidFill>
                    <a:srgbClr val="000000"/>
                  </a:solidFill>
                  <a:latin typeface="Calibri"/>
                </a:endParaRPr>
              </a:p>
            </p:txBody>
          </p:sp>
        </p:grpSp>
      </p:grpSp>
      <p:sp>
        <p:nvSpPr>
          <p:cNvPr id="182" name="Rounded Rectangle 60">
            <a:extLst>
              <a:ext uri="{FF2B5EF4-FFF2-40B4-BE49-F238E27FC236}">
                <a16:creationId xmlns:a16="http://schemas.microsoft.com/office/drawing/2014/main" xmlns="" id="{4FCA3DD4-82A2-406A-9CBD-B04F16BFF105}"/>
              </a:ext>
            </a:extLst>
          </p:cNvPr>
          <p:cNvSpPr/>
          <p:nvPr/>
        </p:nvSpPr>
        <p:spPr bwMode="auto">
          <a:xfrm>
            <a:off x="9106200" y="1109258"/>
            <a:ext cx="2533880" cy="2306924"/>
          </a:xfrm>
          <a:prstGeom prst="roundRect">
            <a:avLst>
              <a:gd name="adj" fmla="val 7744"/>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3" name="Rounded Rectangle 61">
            <a:extLst>
              <a:ext uri="{FF2B5EF4-FFF2-40B4-BE49-F238E27FC236}">
                <a16:creationId xmlns:a16="http://schemas.microsoft.com/office/drawing/2014/main" xmlns="" id="{75F0A9FD-0B4E-4637-BF87-1179280F604B}"/>
              </a:ext>
            </a:extLst>
          </p:cNvPr>
          <p:cNvSpPr/>
          <p:nvPr/>
        </p:nvSpPr>
        <p:spPr bwMode="auto">
          <a:xfrm>
            <a:off x="5973297" y="1115447"/>
            <a:ext cx="2533880" cy="2306924"/>
          </a:xfrm>
          <a:prstGeom prst="roundRect">
            <a:avLst>
              <a:gd name="adj" fmla="val 7744"/>
            </a:avLst>
          </a:prstGeom>
          <a:gradFill rotWithShape="1">
            <a:gsLst>
              <a:gs pos="0">
                <a:srgbClr val="0A5BBA">
                  <a:tint val="50000"/>
                  <a:satMod val="300000"/>
                </a:srgbClr>
              </a:gs>
              <a:gs pos="35000">
                <a:srgbClr val="0A5BBA">
                  <a:tint val="37000"/>
                  <a:satMod val="300000"/>
                </a:srgbClr>
              </a:gs>
              <a:gs pos="100000">
                <a:srgbClr val="0A5BBA">
                  <a:tint val="15000"/>
                  <a:satMod val="350000"/>
                </a:srgbClr>
              </a:gs>
            </a:gsLst>
            <a:lin ang="16200000" scaled="1"/>
          </a:gradFill>
          <a:ln w="9525" cap="flat" cmpd="sng" algn="ctr">
            <a:solidFill>
              <a:srgbClr val="0A5BBA">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pic>
        <p:nvPicPr>
          <p:cNvPr id="184" name="Picture 2" descr="D:\MyPictures\MediaBank\DPM v2 protected workload logos (Exchange, SQL, SharePoint, Virtual Server)\ExchSvr_bL.png">
            <a:extLst>
              <a:ext uri="{FF2B5EF4-FFF2-40B4-BE49-F238E27FC236}">
                <a16:creationId xmlns:a16="http://schemas.microsoft.com/office/drawing/2014/main" xmlns="" id="{308C1A09-FC38-49FD-B56D-050C85FEB782}"/>
              </a:ext>
            </a:extLst>
          </p:cNvPr>
          <p:cNvPicPr>
            <a:picLocks noChangeAspect="1" noChangeArrowheads="1"/>
          </p:cNvPicPr>
          <p:nvPr/>
        </p:nvPicPr>
        <p:blipFill>
          <a:blip r:embed="rId3" cstate="print">
            <a:lum bright="-100000" contrast="-100000"/>
          </a:blip>
          <a:srcRect/>
          <a:stretch>
            <a:fillRect/>
          </a:stretch>
        </p:blipFill>
        <p:spPr bwMode="auto">
          <a:xfrm>
            <a:off x="9586442" y="2206500"/>
            <a:ext cx="1676580" cy="331738"/>
          </a:xfrm>
          <a:prstGeom prst="rect">
            <a:avLst/>
          </a:prstGeom>
          <a:noFill/>
          <a:ln w="9525">
            <a:noFill/>
            <a:miter lim="800000"/>
            <a:headEnd/>
            <a:tailEnd/>
          </a:ln>
          <a:effectLst/>
        </p:spPr>
      </p:pic>
      <p:sp>
        <p:nvSpPr>
          <p:cNvPr id="185" name="AutoShape 69">
            <a:extLst>
              <a:ext uri="{FF2B5EF4-FFF2-40B4-BE49-F238E27FC236}">
                <a16:creationId xmlns:a16="http://schemas.microsoft.com/office/drawing/2014/main" xmlns="" id="{40AC75A8-02F5-4207-A86A-B371C8CD2B22}"/>
              </a:ext>
            </a:extLst>
          </p:cNvPr>
          <p:cNvSpPr>
            <a:spLocks noChangeArrowheads="1"/>
          </p:cNvSpPr>
          <p:nvPr/>
        </p:nvSpPr>
        <p:spPr bwMode="auto">
          <a:xfrm>
            <a:off x="5441732" y="212244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186" name="Rounded Rectangle 68">
            <a:extLst>
              <a:ext uri="{FF2B5EF4-FFF2-40B4-BE49-F238E27FC236}">
                <a16:creationId xmlns:a16="http://schemas.microsoft.com/office/drawing/2014/main" xmlns="" id="{F17BD77E-1EFF-465D-AE43-CE4F677A3581}"/>
              </a:ext>
            </a:extLst>
          </p:cNvPr>
          <p:cNvSpPr/>
          <p:nvPr/>
        </p:nvSpPr>
        <p:spPr bwMode="auto">
          <a:xfrm>
            <a:off x="7353349" y="3553225"/>
            <a:ext cx="2644048" cy="574040"/>
          </a:xfrm>
          <a:prstGeom prst="roundRect">
            <a:avLst/>
          </a:prstGeom>
          <a:solidFill>
            <a:srgbClr val="CCECFF"/>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87" name="TextBox 186">
            <a:extLst>
              <a:ext uri="{FF2B5EF4-FFF2-40B4-BE49-F238E27FC236}">
                <a16:creationId xmlns:a16="http://schemas.microsoft.com/office/drawing/2014/main" xmlns="" id="{7E45DAD5-B00B-4FD0-9A3F-7F09A9FCA7BE}"/>
              </a:ext>
            </a:extLst>
          </p:cNvPr>
          <p:cNvSpPr txBox="1"/>
          <p:nvPr/>
        </p:nvSpPr>
        <p:spPr>
          <a:xfrm>
            <a:off x="8132493" y="3619267"/>
            <a:ext cx="733086" cy="461665"/>
          </a:xfrm>
          <a:prstGeom prst="rect">
            <a:avLst/>
          </a:prstGeom>
          <a:noFill/>
        </p:spPr>
        <p:txBody>
          <a:bodyPr wrap="none" rtlCol="0">
            <a:spAutoFit/>
          </a:bodyPr>
          <a:lstStyle/>
          <a:p>
            <a:pPr algn="ctr"/>
            <a:r>
              <a:rPr lang="en-US" sz="2400" b="1" dirty="0">
                <a:solidFill>
                  <a:srgbClr val="000000"/>
                </a:solidFill>
                <a:latin typeface="Segoe UI"/>
              </a:rPr>
              <a:t>VSS</a:t>
            </a:r>
          </a:p>
        </p:txBody>
      </p:sp>
      <p:sp>
        <p:nvSpPr>
          <p:cNvPr id="188" name="AutoShape 69">
            <a:extLst>
              <a:ext uri="{FF2B5EF4-FFF2-40B4-BE49-F238E27FC236}">
                <a16:creationId xmlns:a16="http://schemas.microsoft.com/office/drawing/2014/main" xmlns="" id="{1F0CEE57-3B97-4D36-B95C-770CB87B660D}"/>
              </a:ext>
            </a:extLst>
          </p:cNvPr>
          <p:cNvSpPr>
            <a:spLocks noChangeArrowheads="1"/>
          </p:cNvSpPr>
          <p:nvPr/>
        </p:nvSpPr>
        <p:spPr bwMode="auto">
          <a:xfrm flipH="1">
            <a:off x="5441732" y="2417085"/>
            <a:ext cx="884237" cy="329156"/>
          </a:xfrm>
          <a:prstGeom prst="rightArrow">
            <a:avLst>
              <a:gd name="adj1" fmla="val 64315"/>
              <a:gd name="adj2" fmla="val 10093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grpSp>
        <p:nvGrpSpPr>
          <p:cNvPr id="189" name="Group 67">
            <a:extLst>
              <a:ext uri="{FF2B5EF4-FFF2-40B4-BE49-F238E27FC236}">
                <a16:creationId xmlns:a16="http://schemas.microsoft.com/office/drawing/2014/main" xmlns="" id="{E7C857F1-4667-4D1A-9B66-3F55979B2AEA}"/>
              </a:ext>
            </a:extLst>
          </p:cNvPr>
          <p:cNvGrpSpPr/>
          <p:nvPr/>
        </p:nvGrpSpPr>
        <p:grpSpPr>
          <a:xfrm>
            <a:off x="6855992" y="2753099"/>
            <a:ext cx="1574800" cy="515039"/>
            <a:chOff x="425450" y="3429000"/>
            <a:chExt cx="1574800" cy="515039"/>
          </a:xfrm>
        </p:grpSpPr>
        <p:sp>
          <p:nvSpPr>
            <p:cNvPr id="190" name="Rounded Rectangle 77">
              <a:extLst>
                <a:ext uri="{FF2B5EF4-FFF2-40B4-BE49-F238E27FC236}">
                  <a16:creationId xmlns:a16="http://schemas.microsoft.com/office/drawing/2014/main" xmlns="" id="{3E790B35-728F-4E2E-BD2F-615F3489FB3A}"/>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1" name="TextBox 190">
              <a:extLst>
                <a:ext uri="{FF2B5EF4-FFF2-40B4-BE49-F238E27FC236}">
                  <a16:creationId xmlns:a16="http://schemas.microsoft.com/office/drawing/2014/main" xmlns="" id="{386359CD-B5BA-4424-AEA7-4839F863C9F0}"/>
                </a:ext>
              </a:extLst>
            </p:cNvPr>
            <p:cNvSpPr txBox="1"/>
            <p:nvPr/>
          </p:nvSpPr>
          <p:spPr>
            <a:xfrm>
              <a:off x="444074" y="3506119"/>
              <a:ext cx="1485920"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Requester</a:t>
              </a:r>
            </a:p>
          </p:txBody>
        </p:sp>
      </p:grpSp>
      <p:grpSp>
        <p:nvGrpSpPr>
          <p:cNvPr id="192" name="Group 68">
            <a:extLst>
              <a:ext uri="{FF2B5EF4-FFF2-40B4-BE49-F238E27FC236}">
                <a16:creationId xmlns:a16="http://schemas.microsoft.com/office/drawing/2014/main" xmlns="" id="{5883B2B4-FF1A-4120-982E-950F6BC69452}"/>
              </a:ext>
            </a:extLst>
          </p:cNvPr>
          <p:cNvGrpSpPr/>
          <p:nvPr/>
        </p:nvGrpSpPr>
        <p:grpSpPr>
          <a:xfrm>
            <a:off x="9132820" y="2753099"/>
            <a:ext cx="1574800" cy="515039"/>
            <a:chOff x="425450" y="3429000"/>
            <a:chExt cx="1574800" cy="515039"/>
          </a:xfrm>
        </p:grpSpPr>
        <p:sp>
          <p:nvSpPr>
            <p:cNvPr id="193" name="Rounded Rectangle 81">
              <a:extLst>
                <a:ext uri="{FF2B5EF4-FFF2-40B4-BE49-F238E27FC236}">
                  <a16:creationId xmlns:a16="http://schemas.microsoft.com/office/drawing/2014/main" xmlns="" id="{D14888CA-11CB-455D-B568-A97A126E4767}"/>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206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4" name="TextBox 193">
              <a:extLst>
                <a:ext uri="{FF2B5EF4-FFF2-40B4-BE49-F238E27FC236}">
                  <a16:creationId xmlns:a16="http://schemas.microsoft.com/office/drawing/2014/main" xmlns="" id="{038E1B26-7434-42AC-9EC7-64B6C8C60B14}"/>
                </a:ext>
              </a:extLst>
            </p:cNvPr>
            <p:cNvSpPr txBox="1"/>
            <p:nvPr/>
          </p:nvSpPr>
          <p:spPr>
            <a:xfrm>
              <a:off x="640162" y="3506119"/>
              <a:ext cx="1145378"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Writer</a:t>
              </a:r>
            </a:p>
          </p:txBody>
        </p:sp>
      </p:grpSp>
      <p:grpSp>
        <p:nvGrpSpPr>
          <p:cNvPr id="195" name="Group 71">
            <a:extLst>
              <a:ext uri="{FF2B5EF4-FFF2-40B4-BE49-F238E27FC236}">
                <a16:creationId xmlns:a16="http://schemas.microsoft.com/office/drawing/2014/main" xmlns="" id="{5DB0F9FD-578E-40D4-95EA-7DB13847F86B}"/>
              </a:ext>
            </a:extLst>
          </p:cNvPr>
          <p:cNvGrpSpPr/>
          <p:nvPr/>
        </p:nvGrpSpPr>
        <p:grpSpPr>
          <a:xfrm>
            <a:off x="7797581" y="5835068"/>
            <a:ext cx="1574800" cy="515039"/>
            <a:chOff x="425450" y="3429000"/>
            <a:chExt cx="1574800" cy="515039"/>
          </a:xfrm>
        </p:grpSpPr>
        <p:sp>
          <p:nvSpPr>
            <p:cNvPr id="196" name="Rounded Rectangle 84">
              <a:extLst>
                <a:ext uri="{FF2B5EF4-FFF2-40B4-BE49-F238E27FC236}">
                  <a16:creationId xmlns:a16="http://schemas.microsoft.com/office/drawing/2014/main" xmlns="" id="{A5DED307-B65C-40B8-8BBA-72AD05996D35}"/>
                </a:ext>
              </a:extLst>
            </p:cNvPr>
            <p:cNvSpPr/>
            <p:nvPr/>
          </p:nvSpPr>
          <p:spPr bwMode="auto">
            <a:xfrm>
              <a:off x="425450" y="3429000"/>
              <a:ext cx="1574800" cy="515039"/>
            </a:xfrm>
            <a:prstGeom prst="roundRect">
              <a:avLst/>
            </a:prstGeom>
            <a:gradFill rotWithShape="1">
              <a:gsLst>
                <a:gs pos="0">
                  <a:srgbClr val="15AEEF">
                    <a:tint val="50000"/>
                    <a:satMod val="300000"/>
                  </a:srgbClr>
                </a:gs>
                <a:gs pos="35000">
                  <a:srgbClr val="15AEEF">
                    <a:tint val="37000"/>
                    <a:satMod val="300000"/>
                  </a:srgbClr>
                </a:gs>
                <a:gs pos="100000">
                  <a:srgbClr val="15AEEF">
                    <a:tint val="15000"/>
                    <a:satMod val="350000"/>
                  </a:srgbClr>
                </a:gs>
              </a:gsLst>
              <a:lin ang="16200000" scaled="1"/>
            </a:gradFill>
            <a:ln w="9525" cap="flat" cmpd="sng" algn="ctr">
              <a:solidFill>
                <a:srgbClr val="15AEE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Segoe" pitchFamily="34" charset="0"/>
                <a:ea typeface="+mn-ea"/>
                <a:cs typeface="+mn-cs"/>
              </a:endParaRPr>
            </a:p>
          </p:txBody>
        </p:sp>
        <p:sp>
          <p:nvSpPr>
            <p:cNvPr id="197" name="TextBox 196">
              <a:extLst>
                <a:ext uri="{FF2B5EF4-FFF2-40B4-BE49-F238E27FC236}">
                  <a16:creationId xmlns:a16="http://schemas.microsoft.com/office/drawing/2014/main" xmlns="" id="{1493490A-E4F6-4F6A-B4DB-50036EDCDEE0}"/>
                </a:ext>
              </a:extLst>
            </p:cNvPr>
            <p:cNvSpPr txBox="1"/>
            <p:nvPr/>
          </p:nvSpPr>
          <p:spPr>
            <a:xfrm>
              <a:off x="544527" y="3506119"/>
              <a:ext cx="1336649"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a:rPr>
                <a:t>VSS Provider</a:t>
              </a:r>
            </a:p>
          </p:txBody>
        </p:sp>
      </p:grpSp>
      <p:sp>
        <p:nvSpPr>
          <p:cNvPr id="198" name="TextBox 197">
            <a:extLst>
              <a:ext uri="{FF2B5EF4-FFF2-40B4-BE49-F238E27FC236}">
                <a16:creationId xmlns:a16="http://schemas.microsoft.com/office/drawing/2014/main" xmlns="" id="{D344A75A-8FC9-4DFB-BC8D-FC154D1B3E3F}"/>
              </a:ext>
            </a:extLst>
          </p:cNvPr>
          <p:cNvSpPr txBox="1"/>
          <p:nvPr/>
        </p:nvSpPr>
        <p:spPr>
          <a:xfrm>
            <a:off x="6626329" y="1815866"/>
            <a:ext cx="1229824" cy="338554"/>
          </a:xfrm>
          <a:prstGeom prst="rect">
            <a:avLst/>
          </a:prstGeom>
          <a:noFill/>
        </p:spPr>
        <p:txBody>
          <a:bodyPr wrap="none" rtlCol="0">
            <a:spAutoFit/>
          </a:bodyPr>
          <a:lstStyle/>
          <a:p>
            <a:r>
              <a:rPr lang="en-US" sz="1600" dirty="0">
                <a:solidFill>
                  <a:srgbClr val="002060"/>
                </a:solidFill>
                <a:latin typeface="Segoe UI"/>
              </a:rPr>
              <a:t>DPM Agent</a:t>
            </a:r>
          </a:p>
        </p:txBody>
      </p:sp>
      <p:pic>
        <p:nvPicPr>
          <p:cNvPr id="199" name="Picture 3" descr="D:\Assets\Icons\Vista Elements png\png\Wait.png">
            <a:extLst>
              <a:ext uri="{FF2B5EF4-FFF2-40B4-BE49-F238E27FC236}">
                <a16:creationId xmlns:a16="http://schemas.microsoft.com/office/drawing/2014/main" xmlns="" id="{9058BC0C-D4C4-4F9E-B4AC-B90E391C79F0}"/>
              </a:ext>
            </a:extLst>
          </p:cNvPr>
          <p:cNvPicPr>
            <a:picLocks noChangeAspect="1" noChangeArrowheads="1"/>
          </p:cNvPicPr>
          <p:nvPr/>
        </p:nvPicPr>
        <p:blipFill>
          <a:blip r:embed="rId4" cstate="print"/>
          <a:srcRect/>
          <a:stretch>
            <a:fillRect/>
          </a:stretch>
        </p:blipFill>
        <p:spPr bwMode="auto">
          <a:xfrm>
            <a:off x="8865066" y="5054276"/>
            <a:ext cx="623888" cy="623888"/>
          </a:xfrm>
          <a:prstGeom prst="rect">
            <a:avLst/>
          </a:prstGeom>
          <a:noFill/>
        </p:spPr>
      </p:pic>
      <p:sp>
        <p:nvSpPr>
          <p:cNvPr id="200" name="AutoShape 69">
            <a:extLst>
              <a:ext uri="{FF2B5EF4-FFF2-40B4-BE49-F238E27FC236}">
                <a16:creationId xmlns:a16="http://schemas.microsoft.com/office/drawing/2014/main" xmlns="" id="{73811FCA-F12C-4D17-B6F2-03753159F19C}"/>
              </a:ext>
            </a:extLst>
          </p:cNvPr>
          <p:cNvSpPr>
            <a:spLocks noChangeArrowheads="1"/>
          </p:cNvSpPr>
          <p:nvPr/>
        </p:nvSpPr>
        <p:spPr bwMode="auto">
          <a:xfrm rot="16200000" flipH="1">
            <a:off x="8384448" y="424081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1" name="AutoShape 69">
            <a:extLst>
              <a:ext uri="{FF2B5EF4-FFF2-40B4-BE49-F238E27FC236}">
                <a16:creationId xmlns:a16="http://schemas.microsoft.com/office/drawing/2014/main" xmlns="" id="{60782B65-91F4-4191-88AD-3ADD0DD8783E}"/>
              </a:ext>
            </a:extLst>
          </p:cNvPr>
          <p:cNvSpPr>
            <a:spLocks noChangeArrowheads="1"/>
          </p:cNvSpPr>
          <p:nvPr/>
        </p:nvSpPr>
        <p:spPr bwMode="auto">
          <a:xfrm rot="5400000" flipH="1">
            <a:off x="7976210" y="4220490"/>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2" name="AutoShape 69">
            <a:extLst>
              <a:ext uri="{FF2B5EF4-FFF2-40B4-BE49-F238E27FC236}">
                <a16:creationId xmlns:a16="http://schemas.microsoft.com/office/drawing/2014/main" xmlns="" id="{17217308-2D29-42E9-86D5-0A658DC84BF0}"/>
              </a:ext>
            </a:extLst>
          </p:cNvPr>
          <p:cNvSpPr>
            <a:spLocks noChangeArrowheads="1"/>
          </p:cNvSpPr>
          <p:nvPr/>
        </p:nvSpPr>
        <p:spPr bwMode="auto">
          <a:xfrm rot="16200000" flipH="1">
            <a:off x="9299241" y="3394301"/>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3" name="AutoShape 69">
            <a:extLst>
              <a:ext uri="{FF2B5EF4-FFF2-40B4-BE49-F238E27FC236}">
                <a16:creationId xmlns:a16="http://schemas.microsoft.com/office/drawing/2014/main" xmlns="" id="{AB754CFE-20C8-4075-BAF3-080C20F2CCA3}"/>
              </a:ext>
            </a:extLst>
          </p:cNvPr>
          <p:cNvSpPr>
            <a:spLocks noChangeArrowheads="1"/>
          </p:cNvSpPr>
          <p:nvPr/>
        </p:nvSpPr>
        <p:spPr bwMode="auto">
          <a:xfrm rot="5400000" flipH="1">
            <a:off x="8974121" y="337398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4" name="Picture 2" descr="D:\Assets\Icons\classy-icons-set\png\128x128\image.png">
            <a:extLst>
              <a:ext uri="{FF2B5EF4-FFF2-40B4-BE49-F238E27FC236}">
                <a16:creationId xmlns:a16="http://schemas.microsoft.com/office/drawing/2014/main" xmlns="" id="{E9FE0823-D5F6-4353-B881-A2FF12FD7575}"/>
              </a:ext>
            </a:extLst>
          </p:cNvPr>
          <p:cNvPicPr>
            <a:picLocks noChangeAspect="1" noChangeArrowheads="1"/>
          </p:cNvPicPr>
          <p:nvPr/>
        </p:nvPicPr>
        <p:blipFill>
          <a:blip r:embed="rId5"/>
          <a:stretch>
            <a:fillRect/>
          </a:stretch>
        </p:blipFill>
        <p:spPr bwMode="auto">
          <a:xfrm>
            <a:off x="8885364" y="3530434"/>
            <a:ext cx="590863" cy="590863"/>
          </a:xfrm>
          <a:prstGeom prst="rect">
            <a:avLst/>
          </a:prstGeom>
          <a:noFill/>
        </p:spPr>
      </p:pic>
      <p:pic>
        <p:nvPicPr>
          <p:cNvPr id="205" name="Picture 2" descr="D:\Assets\Icons\classy-icons-set\png\128x128\image.png">
            <a:extLst>
              <a:ext uri="{FF2B5EF4-FFF2-40B4-BE49-F238E27FC236}">
                <a16:creationId xmlns:a16="http://schemas.microsoft.com/office/drawing/2014/main" xmlns="" id="{96E00F95-ACEB-48AA-A37B-6270200BAFDD}"/>
              </a:ext>
            </a:extLst>
          </p:cNvPr>
          <p:cNvPicPr>
            <a:picLocks noChangeAspect="1" noChangeArrowheads="1"/>
          </p:cNvPicPr>
          <p:nvPr/>
        </p:nvPicPr>
        <p:blipFill>
          <a:blip r:embed="rId5"/>
          <a:stretch>
            <a:fillRect/>
          </a:stretch>
        </p:blipFill>
        <p:spPr bwMode="auto">
          <a:xfrm>
            <a:off x="9347532" y="1419861"/>
            <a:ext cx="590863" cy="590863"/>
          </a:xfrm>
          <a:prstGeom prst="rect">
            <a:avLst/>
          </a:prstGeom>
          <a:noFill/>
        </p:spPr>
      </p:pic>
      <p:sp>
        <p:nvSpPr>
          <p:cNvPr id="206" name="AutoShape 69">
            <a:extLst>
              <a:ext uri="{FF2B5EF4-FFF2-40B4-BE49-F238E27FC236}">
                <a16:creationId xmlns:a16="http://schemas.microsoft.com/office/drawing/2014/main" xmlns="" id="{ACC8CB35-2CD1-42EA-9BDE-10DFBECC77B3}"/>
              </a:ext>
            </a:extLst>
          </p:cNvPr>
          <p:cNvSpPr>
            <a:spLocks noChangeArrowheads="1"/>
          </p:cNvSpPr>
          <p:nvPr/>
        </p:nvSpPr>
        <p:spPr bwMode="auto">
          <a:xfrm rot="16200000" flipH="1">
            <a:off x="7645323" y="338357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sp>
        <p:nvSpPr>
          <p:cNvPr id="207" name="AutoShape 69">
            <a:extLst>
              <a:ext uri="{FF2B5EF4-FFF2-40B4-BE49-F238E27FC236}">
                <a16:creationId xmlns:a16="http://schemas.microsoft.com/office/drawing/2014/main" xmlns="" id="{95E82D15-8D14-447B-85B4-84608AE5689F}"/>
              </a:ext>
            </a:extLst>
          </p:cNvPr>
          <p:cNvSpPr>
            <a:spLocks noChangeArrowheads="1"/>
          </p:cNvSpPr>
          <p:nvPr/>
        </p:nvSpPr>
        <p:spPr bwMode="auto">
          <a:xfrm rot="5400000" flipH="1">
            <a:off x="7320203" y="3363252"/>
            <a:ext cx="751203" cy="255269"/>
          </a:xfrm>
          <a:prstGeom prst="rightArrow">
            <a:avLst>
              <a:gd name="adj1" fmla="val 64315"/>
              <a:gd name="adj2" fmla="val 92979"/>
            </a:avLst>
          </a:prstGeom>
          <a:gradFill rotWithShape="1">
            <a:gsLst>
              <a:gs pos="0">
                <a:srgbClr val="EF5739">
                  <a:alpha val="50000"/>
                </a:srgbClr>
              </a:gs>
              <a:gs pos="100000">
                <a:srgbClr val="EF5739"/>
              </a:gs>
            </a:gsLst>
            <a:lin ang="0" scaled="1"/>
          </a:gradFill>
          <a:ln w="9525">
            <a:noFill/>
            <a:miter lim="800000"/>
            <a:headEnd/>
            <a:tailEnd/>
          </a:ln>
        </p:spPr>
        <p:txBody>
          <a:bodyPr wrap="none" lIns="91435" tIns="45717" rIns="91435" bIns="45717" anchor="ctr"/>
          <a:lstStyle/>
          <a:p>
            <a:pPr>
              <a:defRPr/>
            </a:pPr>
            <a:endParaRPr lang="en-GB" sz="1200">
              <a:solidFill>
                <a:srgbClr val="000000"/>
              </a:solidFill>
              <a:latin typeface="Segoe"/>
            </a:endParaRPr>
          </a:p>
        </p:txBody>
      </p:sp>
      <p:pic>
        <p:nvPicPr>
          <p:cNvPr id="208" name="Picture 3" descr="D:\MicrosoftBranding\System Center\SystemCenterDataProtectionManager_2010_Logo\Logos and Logotypes\Horizontal\online-rgb\SysCnt-DPM2010_h_rgb.png">
            <a:extLst>
              <a:ext uri="{FF2B5EF4-FFF2-40B4-BE49-F238E27FC236}">
                <a16:creationId xmlns:a16="http://schemas.microsoft.com/office/drawing/2014/main" xmlns="" id="{9517E2CE-0574-4828-B534-BA3B77725FE6}"/>
              </a:ext>
            </a:extLst>
          </p:cNvPr>
          <p:cNvPicPr>
            <a:picLocks noChangeAspect="1" noChangeArrowheads="1"/>
          </p:cNvPicPr>
          <p:nvPr/>
        </p:nvPicPr>
        <p:blipFill>
          <a:blip r:embed="rId6" cstate="print"/>
          <a:srcRect r="10647"/>
          <a:stretch>
            <a:fillRect/>
          </a:stretch>
        </p:blipFill>
        <p:spPr bwMode="auto">
          <a:xfrm>
            <a:off x="6170657" y="1311428"/>
            <a:ext cx="2059869" cy="503998"/>
          </a:xfrm>
          <a:prstGeom prst="rect">
            <a:avLst/>
          </a:prstGeom>
          <a:noFill/>
          <a:ln>
            <a:noFill/>
          </a:ln>
        </p:spPr>
      </p:pic>
      <p:pic>
        <p:nvPicPr>
          <p:cNvPr id="209" name="Picture 2" descr="D:\Assets\Icons\classy-icons-set\png\128x128\image.png">
            <a:extLst>
              <a:ext uri="{FF2B5EF4-FFF2-40B4-BE49-F238E27FC236}">
                <a16:creationId xmlns:a16="http://schemas.microsoft.com/office/drawing/2014/main" xmlns="" id="{D8749CCF-1803-47D9-A443-52EF9579F85E}"/>
              </a:ext>
            </a:extLst>
          </p:cNvPr>
          <p:cNvPicPr>
            <a:picLocks noChangeAspect="1" noChangeArrowheads="1"/>
          </p:cNvPicPr>
          <p:nvPr/>
        </p:nvPicPr>
        <p:blipFill>
          <a:blip r:embed="rId5"/>
          <a:stretch>
            <a:fillRect/>
          </a:stretch>
        </p:blipFill>
        <p:spPr bwMode="auto">
          <a:xfrm>
            <a:off x="8151339" y="5266096"/>
            <a:ext cx="590863" cy="590863"/>
          </a:xfrm>
          <a:prstGeom prst="rect">
            <a:avLst/>
          </a:prstGeom>
          <a:noFill/>
        </p:spPr>
      </p:pic>
      <p:pic>
        <p:nvPicPr>
          <p:cNvPr id="210" name="Picture 2" descr="D:\Assets\Icons\classy-icons-set\png\128x128\image.png">
            <a:extLst>
              <a:ext uri="{FF2B5EF4-FFF2-40B4-BE49-F238E27FC236}">
                <a16:creationId xmlns:a16="http://schemas.microsoft.com/office/drawing/2014/main" xmlns="" id="{0A976B54-F3D0-411E-8F4E-6D02C2506F7E}"/>
              </a:ext>
            </a:extLst>
          </p:cNvPr>
          <p:cNvPicPr>
            <a:picLocks noChangeAspect="1" noChangeArrowheads="1"/>
          </p:cNvPicPr>
          <p:nvPr/>
        </p:nvPicPr>
        <p:blipFill>
          <a:blip r:embed="rId5"/>
          <a:stretch>
            <a:fillRect/>
          </a:stretch>
        </p:blipFill>
        <p:spPr bwMode="auto">
          <a:xfrm>
            <a:off x="7452995" y="3544175"/>
            <a:ext cx="590863" cy="590863"/>
          </a:xfrm>
          <a:prstGeom prst="rect">
            <a:avLst/>
          </a:prstGeom>
          <a:noFill/>
        </p:spPr>
      </p:pic>
      <p:pic>
        <p:nvPicPr>
          <p:cNvPr id="211" name="Picture 2" descr="D:\Assets\Icons\classy-icons-set\png\128x128\image.png">
            <a:extLst>
              <a:ext uri="{FF2B5EF4-FFF2-40B4-BE49-F238E27FC236}">
                <a16:creationId xmlns:a16="http://schemas.microsoft.com/office/drawing/2014/main" xmlns="" id="{B5A72401-561A-497B-A2C2-22EC374DD6F7}"/>
              </a:ext>
            </a:extLst>
          </p:cNvPr>
          <p:cNvPicPr>
            <a:picLocks noChangeAspect="1" noChangeArrowheads="1"/>
          </p:cNvPicPr>
          <p:nvPr/>
        </p:nvPicPr>
        <p:blipFill>
          <a:blip r:embed="rId5"/>
          <a:stretch>
            <a:fillRect/>
          </a:stretch>
        </p:blipFill>
        <p:spPr bwMode="auto">
          <a:xfrm>
            <a:off x="7454274" y="2127153"/>
            <a:ext cx="590863" cy="590863"/>
          </a:xfrm>
          <a:prstGeom prst="rect">
            <a:avLst/>
          </a:prstGeom>
          <a:noFill/>
        </p:spPr>
      </p:pic>
      <p:pic>
        <p:nvPicPr>
          <p:cNvPr id="212" name="Picture 3" descr="D:\MyPictures\MediaBank\DPM v2 protected workload logos (Exchange, SQL, SharePoint, Virtual Server)\SQL_bL.png">
            <a:extLst>
              <a:ext uri="{FF2B5EF4-FFF2-40B4-BE49-F238E27FC236}">
                <a16:creationId xmlns:a16="http://schemas.microsoft.com/office/drawing/2014/main" xmlns="" id="{0B72416C-D5B5-4CD8-80E8-95354DE9DF02}"/>
              </a:ext>
            </a:extLst>
          </p:cNvPr>
          <p:cNvPicPr>
            <a:picLocks noChangeAspect="1" noChangeArrowheads="1"/>
          </p:cNvPicPr>
          <p:nvPr/>
        </p:nvPicPr>
        <p:blipFill>
          <a:blip r:embed="rId7" cstate="print">
            <a:lum bright="-100000" contrast="-100000"/>
          </a:blip>
          <a:srcRect/>
          <a:stretch>
            <a:fillRect/>
          </a:stretch>
        </p:blipFill>
        <p:spPr bwMode="auto">
          <a:xfrm>
            <a:off x="9757523" y="1772437"/>
            <a:ext cx="1237558" cy="345852"/>
          </a:xfrm>
          <a:prstGeom prst="rect">
            <a:avLst/>
          </a:prstGeom>
          <a:noFill/>
          <a:ln w="9525">
            <a:noFill/>
            <a:miter lim="800000"/>
            <a:headEnd/>
            <a:tailEnd/>
          </a:ln>
          <a:effectLst/>
        </p:spPr>
      </p:pic>
    </p:spTree>
    <p:extLst>
      <p:ext uri="{BB962C8B-B14F-4D97-AF65-F5344CB8AC3E}">
        <p14:creationId xmlns:p14="http://schemas.microsoft.com/office/powerpoint/2010/main" val="34449220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wipe(up)">
                                      <p:cBhvr>
                                        <p:cTn id="12" dur="5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up)">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000"/>
                                        <p:tgtEl>
                                          <p:spTgt spid="205"/>
                                        </p:tgtEl>
                                      </p:cBhvr>
                                    </p:animEffect>
                                  </p:childTnLst>
                                </p:cTn>
                              </p:par>
                              <p:par>
                                <p:cTn id="26" presetID="0" presetClass="path" presetSubtype="0" accel="50000" decel="50000" fill="hold" nodeType="withEffect">
                                  <p:stCondLst>
                                    <p:cond delay="0"/>
                                  </p:stCondLst>
                                  <p:childTnLst>
                                    <p:animMotion origin="layout" path="M 3.88889E-6 3.26549E-6 L 3.88889E-6 0.30804 L -0.09896 0.30643 " pathEditMode="relative" rAng="0" ptsTypes="AAA">
                                      <p:cBhvr>
                                        <p:cTn id="27" dur="1000" fill="hold"/>
                                        <p:tgtEl>
                                          <p:spTgt spid="205"/>
                                        </p:tgtEl>
                                        <p:attrNameLst>
                                          <p:attrName>ppt_x</p:attrName>
                                          <p:attrName>ppt_y</p:attrName>
                                        </p:attrNameLst>
                                      </p:cBhvr>
                                      <p:rCtr x="-49" y="154"/>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00"/>
                                        </p:tgtEl>
                                        <p:attrNameLst>
                                          <p:attrName>style.visibility</p:attrName>
                                        </p:attrNameLst>
                                      </p:cBhvr>
                                      <p:to>
                                        <p:strVal val="visible"/>
                                      </p:to>
                                    </p:set>
                                    <p:animEffect transition="in" filter="wipe(up)">
                                      <p:cBhvr>
                                        <p:cTn id="32" dur="500"/>
                                        <p:tgtEl>
                                          <p:spTgt spid="200"/>
                                        </p:tgtEl>
                                      </p:cBhvr>
                                    </p:animEffect>
                                  </p:childTnLst>
                                </p:cTn>
                              </p:par>
                              <p:par>
                                <p:cTn id="33" presetID="1" presetClass="entr" presetSubtype="0" fill="hold" nodeType="withEffect">
                                  <p:stCondLst>
                                    <p:cond delay="0"/>
                                  </p:stCondLst>
                                  <p:childTnLst>
                                    <p:set>
                                      <p:cBhvr>
                                        <p:cTn id="34" dur="1" fill="hold">
                                          <p:stCondLst>
                                            <p:cond delay="0"/>
                                          </p:stCondLst>
                                        </p:cTn>
                                        <p:tgtEl>
                                          <p:spTgt spid="20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5"/>
                                        </p:tgtEl>
                                        <p:attrNameLst>
                                          <p:attrName>style.visibility</p:attrName>
                                        </p:attrNameLst>
                                      </p:cBhvr>
                                      <p:to>
                                        <p:strVal val="hidden"/>
                                      </p:to>
                                    </p:set>
                                  </p:childTnLst>
                                </p:cTn>
                              </p:par>
                              <p:par>
                                <p:cTn id="37" presetID="0" presetClass="path" presetSubtype="0" accel="50000" decel="50000" fill="hold" nodeType="withEffect">
                                  <p:stCondLst>
                                    <p:cond delay="0"/>
                                  </p:stCondLst>
                                  <p:childTnLst>
                                    <p:animMotion origin="layout" path="M 1.11111E-6 -2.58094E-6 L 1.11111E-6 0.25255 L -0.03889 0.25301 " pathEditMode="relative" rAng="0" ptsTypes="AAA">
                                      <p:cBhvr>
                                        <p:cTn id="38" dur="1000" fill="hold"/>
                                        <p:tgtEl>
                                          <p:spTgt spid="204"/>
                                        </p:tgtEl>
                                        <p:attrNameLst>
                                          <p:attrName>ppt_x</p:attrName>
                                          <p:attrName>ppt_y</p:attrName>
                                        </p:attrNameLst>
                                      </p:cBhvr>
                                      <p:rCtr x="-19" y="127"/>
                                    </p:animMotion>
                                  </p:childTnLst>
                                </p:cTn>
                              </p:par>
                            </p:childTnLst>
                          </p:cTn>
                        </p:par>
                        <p:par>
                          <p:cTn id="39" fill="hold">
                            <p:stCondLst>
                              <p:cond delay="1000"/>
                            </p:stCondLst>
                            <p:childTnLst>
                              <p:par>
                                <p:cTn id="40" presetID="53" presetClass="entr" presetSubtype="0" fill="hold" nodeType="afterEffect">
                                  <p:stCondLst>
                                    <p:cond delay="0"/>
                                  </p:stCondLst>
                                  <p:childTnLst>
                                    <p:set>
                                      <p:cBhvr>
                                        <p:cTn id="41" dur="1" fill="hold">
                                          <p:stCondLst>
                                            <p:cond delay="0"/>
                                          </p:stCondLst>
                                        </p:cTn>
                                        <p:tgtEl>
                                          <p:spTgt spid="199"/>
                                        </p:tgtEl>
                                        <p:attrNameLst>
                                          <p:attrName>style.visibility</p:attrName>
                                        </p:attrNameLst>
                                      </p:cBhvr>
                                      <p:to>
                                        <p:strVal val="visible"/>
                                      </p:to>
                                    </p:set>
                                    <p:anim calcmode="lin" valueType="num">
                                      <p:cBhvr>
                                        <p:cTn id="42" dur="500" fill="hold"/>
                                        <p:tgtEl>
                                          <p:spTgt spid="199"/>
                                        </p:tgtEl>
                                        <p:attrNameLst>
                                          <p:attrName>ppt_w</p:attrName>
                                        </p:attrNameLst>
                                      </p:cBhvr>
                                      <p:tavLst>
                                        <p:tav tm="0">
                                          <p:val>
                                            <p:fltVal val="0"/>
                                          </p:val>
                                        </p:tav>
                                        <p:tav tm="100000">
                                          <p:val>
                                            <p:strVal val="#ppt_w"/>
                                          </p:val>
                                        </p:tav>
                                      </p:tavLst>
                                    </p:anim>
                                    <p:anim calcmode="lin" valueType="num">
                                      <p:cBhvr>
                                        <p:cTn id="43" dur="500" fill="hold"/>
                                        <p:tgtEl>
                                          <p:spTgt spid="199"/>
                                        </p:tgtEl>
                                        <p:attrNameLst>
                                          <p:attrName>ppt_h</p:attrName>
                                        </p:attrNameLst>
                                      </p:cBhvr>
                                      <p:tavLst>
                                        <p:tav tm="0">
                                          <p:val>
                                            <p:fltVal val="0"/>
                                          </p:val>
                                        </p:tav>
                                        <p:tav tm="100000">
                                          <p:val>
                                            <p:strVal val="#ppt_h"/>
                                          </p:val>
                                        </p:tav>
                                      </p:tavLst>
                                    </p:anim>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53" presetClass="exit" presetSubtype="0" fill="hold" nodeType="withEffect">
                                  <p:stCondLst>
                                    <p:cond delay="0"/>
                                  </p:stCondLst>
                                  <p:childTnLst>
                                    <p:anim calcmode="lin" valueType="num">
                                      <p:cBhvr>
                                        <p:cTn id="51" dur="500"/>
                                        <p:tgtEl>
                                          <p:spTgt spid="199"/>
                                        </p:tgtEl>
                                        <p:attrNameLst>
                                          <p:attrName>ppt_w</p:attrName>
                                        </p:attrNameLst>
                                      </p:cBhvr>
                                      <p:tavLst>
                                        <p:tav tm="0">
                                          <p:val>
                                            <p:strVal val="ppt_w"/>
                                          </p:val>
                                        </p:tav>
                                        <p:tav tm="100000">
                                          <p:val>
                                            <p:fltVal val="0"/>
                                          </p:val>
                                        </p:tav>
                                      </p:tavLst>
                                    </p:anim>
                                    <p:anim calcmode="lin" valueType="num">
                                      <p:cBhvr>
                                        <p:cTn id="52" dur="500"/>
                                        <p:tgtEl>
                                          <p:spTgt spid="199"/>
                                        </p:tgtEl>
                                        <p:attrNameLst>
                                          <p:attrName>ppt_h</p:attrName>
                                        </p:attrNameLst>
                                      </p:cBhvr>
                                      <p:tavLst>
                                        <p:tav tm="0">
                                          <p:val>
                                            <p:strVal val="ppt_h"/>
                                          </p:val>
                                        </p:tav>
                                        <p:tav tm="100000">
                                          <p:val>
                                            <p:fltVal val="0"/>
                                          </p:val>
                                        </p:tav>
                                      </p:tavLst>
                                    </p:anim>
                                    <p:animEffect transition="out" filter="fade">
                                      <p:cBhvr>
                                        <p:cTn id="53" dur="500"/>
                                        <p:tgtEl>
                                          <p:spTgt spid="199"/>
                                        </p:tgtEl>
                                      </p:cBhvr>
                                    </p:animEffect>
                                    <p:set>
                                      <p:cBhvr>
                                        <p:cTn id="54" dur="1" fill="hold">
                                          <p:stCondLst>
                                            <p:cond delay="499"/>
                                          </p:stCondLst>
                                        </p:cTn>
                                        <p:tgtEl>
                                          <p:spTgt spid="19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04"/>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5.83333E-6 -1.3876E-7 L -5.83333E-6 -0.25255 L -0.07917 -0.25255 " pathEditMode="relative" ptsTypes="AAA">
                                      <p:cBhvr>
                                        <p:cTn id="60" dur="1000" fill="hold"/>
                                        <p:tgtEl>
                                          <p:spTgt spid="209"/>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07"/>
                                        </p:tgtEl>
                                        <p:attrNameLst>
                                          <p:attrName>style.visibility</p:attrName>
                                        </p:attrNameLst>
                                      </p:cBhvr>
                                      <p:to>
                                        <p:strVal val="visible"/>
                                      </p:to>
                                    </p:set>
                                    <p:animEffect transition="in" filter="wipe(down)">
                                      <p:cBhvr>
                                        <p:cTn id="65" dur="500"/>
                                        <p:tgtEl>
                                          <p:spTgt spid="207"/>
                                        </p:tgtEl>
                                      </p:cBhvr>
                                    </p:animEffect>
                                  </p:childTnLst>
                                </p:cTn>
                              </p:par>
                              <p:par>
                                <p:cTn id="66" presetID="1" presetClass="entr" presetSubtype="0" fill="hold" nodeType="withEffect">
                                  <p:stCondLst>
                                    <p:cond delay="0"/>
                                  </p:stCondLst>
                                  <p:childTnLst>
                                    <p:set>
                                      <p:cBhvr>
                                        <p:cTn id="67" dur="1" fill="hold">
                                          <p:stCondLst>
                                            <p:cond delay="0"/>
                                          </p:stCondLst>
                                        </p:cTn>
                                        <p:tgtEl>
                                          <p:spTgt spid="210"/>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209"/>
                                        </p:tgtEl>
                                        <p:attrNameLst>
                                          <p:attrName>style.visibility</p:attrName>
                                        </p:attrNameLst>
                                      </p:cBhvr>
                                      <p:to>
                                        <p:strVal val="hidden"/>
                                      </p:to>
                                    </p:set>
                                  </p:childTnLst>
                                </p:cTn>
                              </p:par>
                              <p:par>
                                <p:cTn id="70" presetID="64" presetClass="path" presetSubtype="0" accel="50000" decel="50000" fill="hold" nodeType="withEffect">
                                  <p:stCondLst>
                                    <p:cond delay="0"/>
                                  </p:stCondLst>
                                  <p:childTnLst>
                                    <p:animMotion origin="layout" path="M -0.00312 -0.00069 L -0.00312 -0.21088 " pathEditMode="relative" rAng="0" ptsTypes="AA">
                                      <p:cBhvr>
                                        <p:cTn id="71" dur="1000" fill="hold"/>
                                        <p:tgtEl>
                                          <p:spTgt spid="210"/>
                                        </p:tgtEl>
                                        <p:attrNameLst>
                                          <p:attrName>ppt_x</p:attrName>
                                          <p:attrName>ppt_y</p:attrName>
                                        </p:attrNameLst>
                                      </p:cBhvr>
                                      <p:rCtr x="0" y="-105"/>
                                    </p:animMotion>
                                  </p:childTnLst>
                                </p:cTn>
                              </p:par>
                            </p:childTnLst>
                          </p:cTn>
                        </p:par>
                        <p:par>
                          <p:cTn id="72" fill="hold">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right)">
                                      <p:cBhvr>
                                        <p:cTn id="75" dur="500"/>
                                        <p:tgtEl>
                                          <p:spTgt spid="188"/>
                                        </p:tgtEl>
                                      </p:cBhvr>
                                    </p:animEffect>
                                  </p:childTnLst>
                                </p:cTn>
                              </p:par>
                              <p:par>
                                <p:cTn id="76" presetID="1" presetClass="entr" presetSubtype="0" fill="hold" nodeType="withEffect">
                                  <p:stCondLst>
                                    <p:cond delay="0"/>
                                  </p:stCondLst>
                                  <p:childTnLst>
                                    <p:set>
                                      <p:cBhvr>
                                        <p:cTn id="77" dur="1" fill="hold">
                                          <p:stCondLst>
                                            <p:cond delay="0"/>
                                          </p:stCondLst>
                                        </p:cTn>
                                        <p:tgtEl>
                                          <p:spTgt spid="211"/>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210"/>
                                        </p:tgtEl>
                                        <p:attrNameLst>
                                          <p:attrName>style.visibility</p:attrName>
                                        </p:attrNameLst>
                                      </p:cBhvr>
                                      <p:to>
                                        <p:strVal val="hidden"/>
                                      </p:to>
                                    </p:set>
                                  </p:childTnLst>
                                </p:cTn>
                              </p:par>
                              <p:par>
                                <p:cTn id="80" presetID="35" presetClass="path" presetSubtype="0" accel="50000" decel="50000" fill="hold" nodeType="withEffect">
                                  <p:stCondLst>
                                    <p:cond delay="0"/>
                                  </p:stCondLst>
                                  <p:childTnLst>
                                    <p:animMotion origin="layout" path="M -0.00382 -0.00393 L -0.3125 0.00116 " pathEditMode="relative" rAng="0" ptsTypes="AA">
                                      <p:cBhvr>
                                        <p:cTn id="81" dur="1000" fill="hold"/>
                                        <p:tgtEl>
                                          <p:spTgt spid="211"/>
                                        </p:tgtEl>
                                        <p:attrNameLst>
                                          <p:attrName>ppt_x</p:attrName>
                                          <p:attrName>ppt_y</p:attrName>
                                        </p:attrNameLst>
                                      </p:cBhvr>
                                      <p:rCtr x="-15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8" grpId="0" animBg="1"/>
      <p:bldP spid="200" grpId="0" animBg="1"/>
      <p:bldP spid="202" grpId="0" animBg="1"/>
      <p:bldP spid="203" grpId="0" animBg="1"/>
      <p:bldP spid="206" grpId="0" animBg="1"/>
      <p:bldP spid="2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sz="4705" dirty="0"/>
              <a:t>6.1.1 Identify the Microsoft products and services for monitoring Azure Solutions</a:t>
            </a:r>
          </a:p>
        </p:txBody>
      </p:sp>
      <p:sp>
        <p:nvSpPr>
          <p:cNvPr id="6" name="Text Placeholder 5"/>
          <p:cNvSpPr>
            <a:spLocks noGrp="1"/>
          </p:cNvSpPr>
          <p:nvPr>
            <p:ph idx="1"/>
          </p:nvPr>
        </p:nvSpPr>
        <p:spPr>
          <a:xfrm>
            <a:off x="201590" y="1500997"/>
            <a:ext cx="11778205" cy="5167222"/>
          </a:xfrm>
          <a:prstGeom prst="rect">
            <a:avLst/>
          </a:prstGeom>
        </p:spPr>
        <p:txBody>
          <a:bodyPr>
            <a:normAutofit/>
          </a:bodyPr>
          <a:lstStyle/>
          <a:p>
            <a:pPr marL="0" indent="0">
              <a:buNone/>
            </a:pPr>
            <a:r>
              <a:rPr lang="en-US" sz="3137" dirty="0"/>
              <a:t>System Center</a:t>
            </a:r>
          </a:p>
          <a:p>
            <a:pPr marL="336145" lvl="1" indent="0">
              <a:buNone/>
            </a:pPr>
            <a:r>
              <a:rPr lang="en-US" sz="1961" dirty="0"/>
              <a:t>Configuration Manger – Client Device and Application Management</a:t>
            </a:r>
          </a:p>
          <a:p>
            <a:pPr marL="336145" lvl="1" indent="0">
              <a:buNone/>
            </a:pPr>
            <a:r>
              <a:rPr lang="en-US" sz="1961" dirty="0"/>
              <a:t>Operations Manager – Monitoring and Alerting</a:t>
            </a:r>
          </a:p>
          <a:p>
            <a:pPr marL="336145" lvl="1" indent="0">
              <a:buNone/>
            </a:pPr>
            <a:r>
              <a:rPr lang="en-US" sz="1961" dirty="0"/>
              <a:t>Virtual Machine Manager – </a:t>
            </a:r>
            <a:r>
              <a:rPr lang="en-US" sz="1961" dirty="0" err="1"/>
              <a:t>DataCenter</a:t>
            </a:r>
            <a:r>
              <a:rPr lang="en-US" sz="1961" dirty="0"/>
              <a:t> Mgt</a:t>
            </a:r>
          </a:p>
          <a:p>
            <a:pPr marL="336145" lvl="1" indent="0">
              <a:buNone/>
            </a:pPr>
            <a:r>
              <a:rPr lang="en-US" sz="1961" dirty="0" smtClean="0"/>
              <a:t>Data </a:t>
            </a:r>
            <a:r>
              <a:rPr lang="en-US" sz="1961" dirty="0"/>
              <a:t>Protection Manager – Backup and Disaster Recovery</a:t>
            </a:r>
          </a:p>
          <a:p>
            <a:pPr marL="336145" lvl="1" indent="0">
              <a:buNone/>
            </a:pPr>
            <a:r>
              <a:rPr lang="en-US" sz="1961" dirty="0"/>
              <a:t>Orchestrator – Workflow Engine</a:t>
            </a:r>
          </a:p>
          <a:p>
            <a:pPr marL="0" lvl="1">
              <a:spcBef>
                <a:spcPts val="1000"/>
              </a:spcBef>
            </a:pPr>
            <a:r>
              <a:rPr lang="en-US" sz="3137" dirty="0"/>
              <a:t>Azure Portal / Built-in Capabilities - Diagnostic Monitor</a:t>
            </a:r>
          </a:p>
          <a:p>
            <a:pPr marL="0" lvl="1">
              <a:spcBef>
                <a:spcPts val="1000"/>
              </a:spcBef>
            </a:pPr>
            <a:r>
              <a:rPr lang="en-US" dirty="0"/>
              <a:t>Global Service Monitor</a:t>
            </a:r>
            <a:endParaRPr lang="en-US" sz="3137" dirty="0"/>
          </a:p>
          <a:p>
            <a:pPr marL="0" lvl="1">
              <a:spcBef>
                <a:spcPts val="1000"/>
              </a:spcBef>
            </a:pPr>
            <a:r>
              <a:rPr lang="en-US" sz="3137" dirty="0"/>
              <a:t>Application Insights</a:t>
            </a:r>
          </a:p>
          <a:p>
            <a:pPr marL="0" lvl="1">
              <a:spcBef>
                <a:spcPts val="1000"/>
              </a:spcBef>
            </a:pPr>
            <a:r>
              <a:rPr lang="en-US" sz="3137" dirty="0"/>
              <a:t>Operations Management Suite</a:t>
            </a:r>
          </a:p>
        </p:txBody>
      </p:sp>
    </p:spTree>
    <p:extLst>
      <p:ext uri="{BB962C8B-B14F-4D97-AF65-F5344CB8AC3E}">
        <p14:creationId xmlns:p14="http://schemas.microsoft.com/office/powerpoint/2010/main" val="2502437364"/>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127170" y="0"/>
            <a:ext cx="7064829" cy="6858000"/>
          </a:xfrm>
          <a:prstGeom prst="rect">
            <a:avLst/>
          </a:prstGeom>
        </p:spPr>
      </p:pic>
      <p:sp>
        <p:nvSpPr>
          <p:cNvPr id="4" name="Title 3"/>
          <p:cNvSpPr>
            <a:spLocks noGrp="1"/>
          </p:cNvSpPr>
          <p:nvPr>
            <p:ph type="title"/>
          </p:nvPr>
        </p:nvSpPr>
        <p:spPr>
          <a:xfrm>
            <a:off x="201592" y="353551"/>
            <a:ext cx="7325880" cy="878350"/>
          </a:xfrm>
        </p:spPr>
        <p:txBody>
          <a:bodyPr>
            <a:normAutofit fontScale="90000"/>
          </a:bodyPr>
          <a:lstStyle/>
          <a:p>
            <a:r>
              <a:rPr lang="en-US" b="1" cap="all" dirty="0"/>
              <a:t>6.3.3</a:t>
            </a:r>
            <a:r>
              <a:rPr lang="en-US" dirty="0"/>
              <a:t> Site Recovery primary site and replica site</a:t>
            </a:r>
          </a:p>
        </p:txBody>
      </p:sp>
      <p:sp>
        <p:nvSpPr>
          <p:cNvPr id="7" name="Rectangle 6"/>
          <p:cNvSpPr/>
          <p:nvPr/>
        </p:nvSpPr>
        <p:spPr>
          <a:xfrm>
            <a:off x="201592" y="1408836"/>
            <a:ext cx="4615337" cy="5262979"/>
          </a:xfrm>
          <a:prstGeom prst="rect">
            <a:avLst/>
          </a:prstGeom>
        </p:spPr>
        <p:txBody>
          <a:bodyPr wrap="square">
            <a:spAutoFit/>
          </a:bodyPr>
          <a:lstStyle/>
          <a:p>
            <a:r>
              <a:rPr lang="en-US" sz="2800" dirty="0">
                <a:latin typeface="Segoe"/>
                <a:ea typeface="Times New Roman" panose="02020603050405020304" pitchFamily="18" charset="0"/>
                <a:cs typeface="Times New Roman" panose="02020603050405020304" pitchFamily="18" charset="0"/>
              </a:rPr>
              <a:t>Azure Site Recovery monitoring a primary and replica site. The sites have workloads such as Exchange, CRM, IIS, SQL, and SharePoint running on hosts. Azure Site Recovery communication goes through System Center. System Center actually performs the orchestration of the cutover</a:t>
            </a:r>
            <a:endParaRPr lang="en-US" sz="2800" dirty="0"/>
          </a:p>
        </p:txBody>
      </p:sp>
    </p:spTree>
    <p:extLst>
      <p:ext uri="{BB962C8B-B14F-4D97-AF65-F5344CB8AC3E}">
        <p14:creationId xmlns:p14="http://schemas.microsoft.com/office/powerpoint/2010/main" val="381989653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6.4 Design Azure Automation</a:t>
            </a:r>
          </a:p>
        </p:txBody>
      </p:sp>
      <p:sp>
        <p:nvSpPr>
          <p:cNvPr id="4" name="Text Placeholder 3">
            <a:extLst>
              <a:ext uri="{FF2B5EF4-FFF2-40B4-BE49-F238E27FC236}">
                <a16:creationId xmlns:a16="http://schemas.microsoft.com/office/drawing/2014/main" xmlns="" id="{5712FFDC-D2B6-474C-9937-83752B61DA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7526523"/>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a:extLst>
              <a:ext uri="{28A0092B-C50C-407E-A947-70E740481C1C}">
                <a14:useLocalDpi xmlns:a14="http://schemas.microsoft.com/office/drawing/2010/main" val="0"/>
              </a:ext>
            </a:extLst>
          </a:blip>
          <a:srcRect l="26592" t="14109" r="19214" b="13633"/>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xmlns=""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xmlns=""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xmlns=""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xmlns=""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xmlns=""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xmlns=""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xmlns=""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xmlns=""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xmlns=""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xmlns=""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xmlns=""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xmlns=""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xmlns=""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xmlns=""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xmlns=""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xmlns=""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xmlns=""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xmlns=""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xmlns=""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xmlns=""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xmlns=""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xmlns=""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xmlns=""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xmlns=""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xmlns=""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xmlns=""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xmlns=""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xmlns=""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xmlns=""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xmlns=""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xmlns=""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xmlns=""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xmlns=""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xmlns=""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xmlns=""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xmlns=""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xmlns=""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xmlns=""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xmlns=""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xmlns=""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xmlns=""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xmlns=""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xmlns=""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xmlns=""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xmlns=""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xmlns=""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xmlns=""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xmlns=""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xmlns=""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xmlns=""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xmlns=""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xmlns=""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xmlns=""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xmlns=""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xmlns=""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xmlns=""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xmlns=""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xmlns=""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xmlns=""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xmlns=""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xmlns=""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xmlns=""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xmlns=""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xmlns=""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xmlns=""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xmlns=""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xmlns=""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xmlns=""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xmlns=""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xmlns=""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xmlns=""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xmlns=""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xmlns=""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xmlns=""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xmlns=""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xmlns=""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xmlns=""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xmlns=""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xmlns=""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xmlns=""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xmlns=""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xmlns=""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xmlns=""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xmlns=""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a:t>
            </a:r>
            <a:r>
              <a:rPr lang="en-US" sz="2400" dirty="0" err="1">
                <a:solidFill>
                  <a:srgbClr val="000000"/>
                </a:solidFill>
                <a:latin typeface="Calibri" panose="020F0502020204030204" pitchFamily="34" charset="0"/>
                <a:cs typeface="Calibri" panose="020F0502020204030204" pitchFamily="34" charset="0"/>
              </a:rPr>
              <a:t>confi</a:t>
            </a:r>
            <a:r>
              <a:rPr lang="en-US" sz="2400" dirty="0">
                <a:solidFill>
                  <a:srgbClr val="000000"/>
                </a:solidFill>
                <a:latin typeface="Calibri" panose="020F0502020204030204" pitchFamily="34" charset="0"/>
                <a:cs typeface="Calibri" panose="020F0502020204030204" pitchFamily="34" charset="0"/>
              </a:rPr>
              <a:t> </a:t>
            </a:r>
            <a:r>
              <a:rPr lang="en-US" sz="2400" dirty="0" err="1">
                <a:solidFill>
                  <a:srgbClr val="000000"/>
                </a:solidFill>
                <a:latin typeface="Calibri" panose="020F0502020204030204" pitchFamily="34" charset="0"/>
                <a:cs typeface="Calibri" panose="020F0502020204030204" pitchFamily="34" charset="0"/>
              </a:rPr>
              <a:t>guration</a:t>
            </a:r>
            <a:r>
              <a:rPr lang="en-US" sz="2400" dirty="0">
                <a:solidFill>
                  <a:srgbClr val="000000"/>
                </a:solidFill>
                <a:latin typeface="Calibri" panose="020F0502020204030204" pitchFamily="34" charset="0"/>
                <a:cs typeface="Calibri" panose="020F0502020204030204" pitchFamily="34" charset="0"/>
              </a:rPr>
              <a:t>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1417722"/>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a:t>
            </a:r>
            <a:endParaRPr lang="en-US" dirty="0"/>
          </a:p>
        </p:txBody>
      </p:sp>
      <p:sp>
        <p:nvSpPr>
          <p:cNvPr id="3" name="Text Placeholder 2"/>
          <p:cNvSpPr>
            <a:spLocks noGrp="1"/>
          </p:cNvSpPr>
          <p:nvPr>
            <p:ph type="body" sz="quarter" idx="11"/>
          </p:nvPr>
        </p:nvSpPr>
        <p:spPr>
          <a:xfrm>
            <a:off x="269240" y="1489965"/>
            <a:ext cx="11655840" cy="2018835"/>
          </a:xfrm>
        </p:spPr>
        <p:txBody>
          <a:bodyPr/>
          <a:lstStyle/>
          <a:p>
            <a:r>
              <a:rPr lang="en-US" dirty="0" smtClean="0"/>
              <a:t>Create an OMS Workspace</a:t>
            </a:r>
          </a:p>
          <a:p>
            <a:endParaRPr lang="en-US" dirty="0"/>
          </a:p>
        </p:txBody>
      </p:sp>
    </p:spTree>
    <p:extLst>
      <p:ext uri="{BB962C8B-B14F-4D97-AF65-F5344CB8AC3E}">
        <p14:creationId xmlns:p14="http://schemas.microsoft.com/office/powerpoint/2010/main" val="19986359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a Monitoring Strategy</a:t>
            </a:r>
          </a:p>
        </p:txBody>
      </p:sp>
      <p:sp>
        <p:nvSpPr>
          <p:cNvPr id="6" name="Text Placeholder 5"/>
          <p:cNvSpPr>
            <a:spLocks noGrp="1"/>
          </p:cNvSpPr>
          <p:nvPr>
            <p:ph idx="1"/>
          </p:nvPr>
        </p:nvSpPr>
        <p:spPr>
          <a:xfrm>
            <a:off x="413795" y="1231901"/>
            <a:ext cx="11778205" cy="4933487"/>
          </a:xfrm>
          <a:prstGeom prst="rect">
            <a:avLst/>
          </a:prstGeom>
        </p:spPr>
        <p:txBody>
          <a:bodyPr>
            <a:normAutofit lnSpcReduction="10000"/>
          </a:bodyPr>
          <a:lstStyle/>
          <a:p>
            <a:pPr marL="0" indent="0">
              <a:buNone/>
            </a:pPr>
            <a:r>
              <a:rPr lang="en-US" sz="3529" dirty="0"/>
              <a:t>Built-in Abilities</a:t>
            </a:r>
          </a:p>
          <a:p>
            <a:pPr marL="336145" lvl="1" indent="0">
              <a:buNone/>
            </a:pPr>
            <a:r>
              <a:rPr lang="en-US" sz="1961" dirty="0"/>
              <a:t>Diagnostic Monitor:</a:t>
            </a:r>
          </a:p>
          <a:p>
            <a:pPr marL="28012" lvl="1" indent="0">
              <a:buNone/>
            </a:pPr>
            <a:r>
              <a:rPr lang="en-US" sz="1961" dirty="0"/>
              <a:t>Web &amp; Worker Roles</a:t>
            </a:r>
          </a:p>
          <a:p>
            <a:pPr marL="336145" lvl="1" indent="0">
              <a:buNone/>
            </a:pPr>
            <a:r>
              <a:rPr lang="en-US" sz="1961" dirty="0"/>
              <a:t>Global Service Manager</a:t>
            </a:r>
          </a:p>
          <a:p>
            <a:pPr marL="0" indent="0">
              <a:buNone/>
            </a:pPr>
            <a:r>
              <a:rPr lang="en-US" sz="3529" dirty="0"/>
              <a:t>System Center Capabilities</a:t>
            </a:r>
          </a:p>
          <a:p>
            <a:pPr marL="336145" lvl="1" indent="0">
              <a:buNone/>
            </a:pPr>
            <a:r>
              <a:rPr lang="en-US" sz="1961" dirty="0"/>
              <a:t>Management Packs: Azure,  Azure SQL, SQL </a:t>
            </a:r>
          </a:p>
          <a:p>
            <a:pPr marL="0" indent="0">
              <a:buNone/>
            </a:pPr>
            <a:r>
              <a:rPr lang="en-US" sz="3529" dirty="0"/>
              <a:t>Third Party Tools</a:t>
            </a:r>
          </a:p>
          <a:p>
            <a:pPr marL="336145" lvl="1" indent="0">
              <a:buNone/>
            </a:pPr>
            <a:r>
              <a:rPr lang="en-US" sz="1961" dirty="0"/>
              <a:t>Open Source</a:t>
            </a:r>
          </a:p>
          <a:p>
            <a:pPr marL="336145" lvl="1" indent="0">
              <a:buNone/>
            </a:pPr>
            <a:r>
              <a:rPr lang="en-US" sz="1961" dirty="0"/>
              <a:t>Ops Manager, Application Insights (VSO) – Telemetry Data</a:t>
            </a:r>
          </a:p>
          <a:p>
            <a:pPr marL="0" indent="0">
              <a:buNone/>
            </a:pPr>
            <a:r>
              <a:rPr lang="en-US" sz="3529" dirty="0"/>
              <a:t>Use Cases for WSUS</a:t>
            </a:r>
          </a:p>
          <a:p>
            <a:pPr marL="336145" lvl="1" indent="0">
              <a:buNone/>
            </a:pPr>
            <a:r>
              <a:rPr lang="en-US" sz="1961" dirty="0"/>
              <a:t>Config Manager</a:t>
            </a:r>
          </a:p>
          <a:p>
            <a:pPr marL="336145" lvl="1" indent="0">
              <a:buNone/>
            </a:pPr>
            <a:r>
              <a:rPr lang="en-US" sz="1961" dirty="0"/>
              <a:t>Custom Solutions</a:t>
            </a:r>
          </a:p>
          <a:p>
            <a:pPr marL="336145" lvl="1" indent="0">
              <a:buNone/>
            </a:pPr>
            <a:r>
              <a:rPr lang="en-US" sz="1961" dirty="0"/>
              <a:t>Architecture Constructs: Availability Groups and Update Domains</a:t>
            </a:r>
          </a:p>
        </p:txBody>
      </p:sp>
    </p:spTree>
    <p:extLst>
      <p:ext uri="{BB962C8B-B14F-4D97-AF65-F5344CB8AC3E}">
        <p14:creationId xmlns:p14="http://schemas.microsoft.com/office/powerpoint/2010/main" val="173275358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Services Monitor</a:t>
            </a:r>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sz="3200" dirty="0" smtClean="0"/>
              <a:t>Monitors web </a:t>
            </a:r>
            <a:r>
              <a:rPr lang="en-US" sz="3200" dirty="0"/>
              <a:t>applications in internal and external locations</a:t>
            </a:r>
          </a:p>
          <a:p>
            <a:pPr marL="571500" indent="-571500">
              <a:buFont typeface="Arial" panose="020B0604020202020204" pitchFamily="34" charset="0"/>
              <a:buChar char="•"/>
            </a:pPr>
            <a:r>
              <a:rPr lang="en-US" sz="3200" dirty="0"/>
              <a:t>Create synthetic transactions used to simulate remote user traffic from a specific global </a:t>
            </a:r>
            <a:r>
              <a:rPr lang="en-US" sz="3200" dirty="0" smtClean="0"/>
              <a:t>location</a:t>
            </a:r>
          </a:p>
          <a:p>
            <a:pPr marL="571500" indent="-571500">
              <a:buFont typeface="Arial" panose="020B0604020202020204" pitchFamily="34" charset="0"/>
              <a:buChar char="•"/>
            </a:pPr>
            <a:r>
              <a:rPr lang="en-US" sz="3200" dirty="0" smtClean="0"/>
              <a:t>Monitor web apps from 16 locations</a:t>
            </a:r>
          </a:p>
          <a:p>
            <a:pPr marL="571500" indent="-571500">
              <a:buFont typeface="Arial" panose="020B0604020202020204" pitchFamily="34" charset="0"/>
              <a:buChar char="•"/>
            </a:pPr>
            <a:r>
              <a:rPr lang="en-US" sz="3200" dirty="0" smtClean="0"/>
              <a:t>Integrates with SCOM 2012</a:t>
            </a:r>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8084" y="3239435"/>
            <a:ext cx="4781855" cy="3239707"/>
          </a:xfrm>
          <a:prstGeom prst="rect">
            <a:avLst/>
          </a:prstGeom>
        </p:spPr>
      </p:pic>
    </p:spTree>
    <p:extLst>
      <p:ext uri="{BB962C8B-B14F-4D97-AF65-F5344CB8AC3E}">
        <p14:creationId xmlns:p14="http://schemas.microsoft.com/office/powerpoint/2010/main" val="1800051922"/>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r>
              <a:rPr lang="en-US" dirty="0"/>
              <a:t>OMS has the following functionality:</a:t>
            </a:r>
          </a:p>
          <a:p>
            <a:pPr lvl="1"/>
            <a:r>
              <a:rPr lang="en-US" dirty="0"/>
              <a:t>Log Analysis </a:t>
            </a:r>
          </a:p>
          <a:p>
            <a:pPr lvl="2"/>
            <a:r>
              <a:rPr lang="en-US" dirty="0"/>
              <a:t>Connect VMs to OMS using portal, </a:t>
            </a:r>
            <a:r>
              <a:rPr lang="en-US" dirty="0" err="1"/>
              <a:t>powershell</a:t>
            </a:r>
            <a:r>
              <a:rPr lang="en-US" dirty="0"/>
              <a:t>, CLI, or ARM Templates</a:t>
            </a:r>
          </a:p>
          <a:p>
            <a:pPr lvl="2"/>
            <a:r>
              <a:rPr lang="en-US" dirty="0"/>
              <a:t>Can read from Azure storage and diagnostic logs</a:t>
            </a:r>
          </a:p>
          <a:p>
            <a:pPr lvl="1"/>
            <a:r>
              <a:rPr lang="en-US" dirty="0"/>
              <a:t>Automation</a:t>
            </a:r>
          </a:p>
          <a:p>
            <a:pPr lvl="2"/>
            <a:r>
              <a:rPr lang="en-US" dirty="0"/>
              <a:t>Azure automation runbooks</a:t>
            </a:r>
          </a:p>
          <a:p>
            <a:pPr lvl="1"/>
            <a:r>
              <a:rPr lang="en-US" dirty="0"/>
              <a:t>Disaster Recovery</a:t>
            </a:r>
          </a:p>
          <a:p>
            <a:pPr lvl="2"/>
            <a:r>
              <a:rPr lang="en-US" dirty="0"/>
              <a:t>Azure Backup and Site Recovery </a:t>
            </a:r>
          </a:p>
          <a:p>
            <a:pPr lvl="1"/>
            <a:r>
              <a:rPr lang="en-US" dirty="0"/>
              <a:t>Security and Compliance</a:t>
            </a:r>
          </a:p>
          <a:p>
            <a:pPr lvl="2"/>
            <a:r>
              <a:rPr lang="en-US" dirty="0"/>
              <a:t>Analyzes security events</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6096000" y="4001294"/>
            <a:ext cx="5420014" cy="1628039"/>
          </a:xfrm>
          <a:prstGeom prst="rect">
            <a:avLst/>
          </a:prstGeom>
        </p:spPr>
      </p:pic>
    </p:spTree>
    <p:extLst>
      <p:ext uri="{BB962C8B-B14F-4D97-AF65-F5344CB8AC3E}">
        <p14:creationId xmlns:p14="http://schemas.microsoft.com/office/powerpoint/2010/main" val="106162667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6244" y="1501775"/>
            <a:ext cx="8788400" cy="4394200"/>
          </a:xfrm>
        </p:spPr>
      </p:pic>
    </p:spTree>
    <p:extLst>
      <p:ext uri="{BB962C8B-B14F-4D97-AF65-F5344CB8AC3E}">
        <p14:creationId xmlns:p14="http://schemas.microsoft.com/office/powerpoint/2010/main" val="91541043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11482</TotalTime>
  <Words>4855</Words>
  <Application>Microsoft Office PowerPoint</Application>
  <PresentationFormat>Widescreen</PresentationFormat>
  <Paragraphs>679</Paragraphs>
  <Slides>47</Slides>
  <Notes>45</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ＭＳ Ｐゴシック</vt:lpstr>
      <vt:lpstr>Arial</vt:lpstr>
      <vt:lpstr>Calibri</vt:lpstr>
      <vt:lpstr>Calibri Light</vt:lpstr>
      <vt:lpstr>Courier New</vt:lpstr>
      <vt:lpstr>Mangal</vt:lpstr>
      <vt:lpstr>Segoe</vt:lpstr>
      <vt:lpstr>Segoe Semibold</vt:lpstr>
      <vt:lpstr>Segoe UI</vt:lpstr>
      <vt:lpstr>Segoe UI Light</vt:lpstr>
      <vt:lpstr>Segoe UI Semilight</vt:lpstr>
      <vt:lpstr>Times New Roman</vt:lpstr>
      <vt:lpstr>Wingdings</vt:lpstr>
      <vt:lpstr>Office Theme</vt:lpstr>
      <vt:lpstr>Design for Operations</vt:lpstr>
      <vt:lpstr>6.1 Monitoring Strategy</vt:lpstr>
      <vt:lpstr>6.1 Design a monitoring strategy</vt:lpstr>
      <vt:lpstr>6.1.1 Identify the Microsoft products and services for monitoring Azure Solutions</vt:lpstr>
      <vt:lpstr>Design a Monitoring Strategy</vt:lpstr>
      <vt:lpstr>Global Services Monitor</vt:lpstr>
      <vt:lpstr>Application Insights</vt:lpstr>
      <vt:lpstr>Operations Management Suite</vt:lpstr>
      <vt:lpstr>OMS Services</vt:lpstr>
      <vt:lpstr>OMS Services – Log Analytics</vt:lpstr>
      <vt:lpstr>OMS Services – Log Analytics</vt:lpstr>
      <vt:lpstr>Demo</vt:lpstr>
      <vt:lpstr>OMS Services – Process Automation</vt:lpstr>
      <vt:lpstr>OMS Services – Security And Compliance</vt:lpstr>
      <vt:lpstr>System Center for Azure Overview</vt:lpstr>
      <vt:lpstr>Operations Manager for Azure</vt:lpstr>
      <vt:lpstr>Azure Monitoring Strategies</vt:lpstr>
      <vt:lpstr>Azure Monitoring</vt:lpstr>
      <vt:lpstr>Availability Sets</vt:lpstr>
      <vt:lpstr>Fault Domains &amp; Update Domains</vt:lpstr>
      <vt:lpstr>6 Manage, Monitory, Business Continuity</vt:lpstr>
      <vt:lpstr>PowerPoint Presentation</vt:lpstr>
      <vt:lpstr>PowerPoint Presentation</vt:lpstr>
      <vt:lpstr>PowerPoint Presentation</vt:lpstr>
      <vt:lpstr>What is Business Continuity and Disaster Recovery (BC/DR)</vt:lpstr>
      <vt:lpstr>PowerPoint Presentation</vt:lpstr>
      <vt:lpstr>PowerPoint Presentation</vt:lpstr>
      <vt:lpstr>Azure BC/DR Capabilities &amp; Use Cases</vt:lpstr>
      <vt:lpstr>PowerPoint Presentation</vt:lpstr>
      <vt:lpstr>Data Protection Manager &amp; Azure Backup</vt:lpstr>
      <vt:lpstr>Azure Backup Key Workloads</vt:lpstr>
      <vt:lpstr>How It Works: Azure Backup Server </vt:lpstr>
      <vt:lpstr>Microsoft Azure Backup Server v2</vt:lpstr>
      <vt:lpstr>PowerPoint Presentation</vt:lpstr>
      <vt:lpstr>6 Manage, Monitory, Business Continuity</vt:lpstr>
      <vt:lpstr>PowerPoint Presentation</vt:lpstr>
      <vt:lpstr>PowerPoint Presentation</vt:lpstr>
      <vt:lpstr>PowerPoint Presentation</vt:lpstr>
      <vt:lpstr>PowerPoint Presentation</vt:lpstr>
      <vt:lpstr>6.3.3 Site Recovery primary site and replica site</vt:lpstr>
      <vt:lpstr>6.4 Design Azure Automation</vt:lpstr>
      <vt:lpstr>Azure Automation</vt:lpstr>
      <vt:lpstr>6.5 Describe the use cases for Azure Automation configuration </vt:lpstr>
      <vt:lpstr>PowerPoint Presentation</vt:lpstr>
      <vt:lpstr>PowerShell for automation</vt:lpstr>
      <vt:lpstr>Desired State Configuration (DSC)</vt:lpstr>
      <vt:lpstr>Lab Exercise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Jeff Stillman</cp:lastModifiedBy>
  <cp:revision>247</cp:revision>
  <cp:lastPrinted>2018-06-11T15:39:07Z</cp:lastPrinted>
  <dcterms:created xsi:type="dcterms:W3CDTF">2015-09-15T13:10:44Z</dcterms:created>
  <dcterms:modified xsi:type="dcterms:W3CDTF">2018-06-12T15:10:22Z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